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3"/>
  </p:notesMasterIdLst>
  <p:sldIdLst>
    <p:sldId id="256" r:id="rId3"/>
    <p:sldId id="5243" r:id="rId4"/>
    <p:sldId id="5246" r:id="rId5"/>
    <p:sldId id="5225" r:id="rId6"/>
    <p:sldId id="257" r:id="rId7"/>
    <p:sldId id="5226" r:id="rId8"/>
    <p:sldId id="5242" r:id="rId9"/>
    <p:sldId id="5231" r:id="rId10"/>
    <p:sldId id="5232" r:id="rId11"/>
    <p:sldId id="5238" r:id="rId12"/>
    <p:sldId id="5247" r:id="rId13"/>
    <p:sldId id="5249" r:id="rId14"/>
    <p:sldId id="5234" r:id="rId15"/>
    <p:sldId id="5237" r:id="rId16"/>
    <p:sldId id="5235" r:id="rId17"/>
    <p:sldId id="5240" r:id="rId18"/>
    <p:sldId id="5241" r:id="rId19"/>
    <p:sldId id="5244" r:id="rId20"/>
    <p:sldId id="339" r:id="rId21"/>
    <p:sldId id="33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379"/>
    <p:restoredTop sz="96327"/>
  </p:normalViewPr>
  <p:slideViewPr>
    <p:cSldViewPr snapToGrid="0" snapToObjects="1">
      <p:cViewPr varScale="1">
        <p:scale>
          <a:sx n="67" d="100"/>
          <a:sy n="67" d="100"/>
        </p:scale>
        <p:origin x="244" y="48"/>
      </p:cViewPr>
      <p:guideLst/>
    </p:cSldViewPr>
  </p:slideViewPr>
  <p:notesTextViewPr>
    <p:cViewPr>
      <p:scale>
        <a:sx n="3" d="2"/>
        <a:sy n="3" d="2"/>
      </p:scale>
      <p:origin x="0" y="0"/>
    </p:cViewPr>
  </p:notesTextViewPr>
  <p:sorterViewPr>
    <p:cViewPr>
      <p:scale>
        <a:sx n="115" d="100"/>
        <a:sy n="11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customXml" Target="../customXml/item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 Id="rId30"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C02293-0A4E-CB46-BE4E-37574398F2DD}" type="datetimeFigureOut">
              <a:rPr lang="en-US" smtClean="0"/>
              <a:t>4/13/2020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F5C55C-F5C9-9F45-89A0-58F6F7FF6BD0}" type="slidenum">
              <a:rPr lang="en-US" smtClean="0"/>
              <a:t>‹#›</a:t>
            </a:fld>
            <a:endParaRPr lang="en-US"/>
          </a:p>
        </p:txBody>
      </p:sp>
    </p:spTree>
    <p:extLst>
      <p:ext uri="{BB962C8B-B14F-4D97-AF65-F5344CB8AC3E}">
        <p14:creationId xmlns:p14="http://schemas.microsoft.com/office/powerpoint/2010/main" val="954533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D6F545-BBAC-F041-B100-C7BAE223ABA1}" type="slidenum">
              <a:rPr lang="en-US" smtClean="0"/>
              <a:t>19</a:t>
            </a:fld>
            <a:endParaRPr lang="en-US"/>
          </a:p>
        </p:txBody>
      </p:sp>
    </p:spTree>
    <p:extLst>
      <p:ext uri="{BB962C8B-B14F-4D97-AF65-F5344CB8AC3E}">
        <p14:creationId xmlns:p14="http://schemas.microsoft.com/office/powerpoint/2010/main" val="3882826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D6F545-BBAC-F041-B100-C7BAE223ABA1}" type="slidenum">
              <a:rPr lang="en-US" smtClean="0"/>
              <a:t>20</a:t>
            </a:fld>
            <a:endParaRPr lang="en-US"/>
          </a:p>
        </p:txBody>
      </p:sp>
    </p:spTree>
    <p:extLst>
      <p:ext uri="{BB962C8B-B14F-4D97-AF65-F5344CB8AC3E}">
        <p14:creationId xmlns:p14="http://schemas.microsoft.com/office/powerpoint/2010/main" val="3981609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BBE0-DBDC-6344-8391-1011386A41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59047A-F046-8C41-8414-F6DE5FEC17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422E99-36B8-EB41-8898-49A736AD10A6}"/>
              </a:ext>
            </a:extLst>
          </p:cNvPr>
          <p:cNvSpPr>
            <a:spLocks noGrp="1"/>
          </p:cNvSpPr>
          <p:nvPr>
            <p:ph type="dt" sz="half" idx="10"/>
          </p:nvPr>
        </p:nvSpPr>
        <p:spPr/>
        <p:txBody>
          <a:bodyPr/>
          <a:lstStyle>
            <a:lvl1pPr>
              <a:defRPr/>
            </a:lvl1pPr>
          </a:lstStyle>
          <a:p>
            <a:r>
              <a:rPr lang="en-US"/>
              <a:t>4/10/2020</a:t>
            </a:r>
            <a:endParaRPr lang="en-US" dirty="0"/>
          </a:p>
        </p:txBody>
      </p:sp>
      <p:sp>
        <p:nvSpPr>
          <p:cNvPr id="5" name="Footer Placeholder 4">
            <a:extLst>
              <a:ext uri="{FF2B5EF4-FFF2-40B4-BE49-F238E27FC236}">
                <a16:creationId xmlns:a16="http://schemas.microsoft.com/office/drawing/2014/main" id="{31D88542-DA1E-784B-9A9D-3F033CE531FF}"/>
              </a:ext>
            </a:extLst>
          </p:cNvPr>
          <p:cNvSpPr>
            <a:spLocks noGrp="1"/>
          </p:cNvSpPr>
          <p:nvPr>
            <p:ph type="ftr" sz="quarter" idx="11"/>
          </p:nvPr>
        </p:nvSpPr>
        <p:spPr/>
        <p:txBody>
          <a:bodyPr/>
          <a:lstStyle/>
          <a:p>
            <a:r>
              <a:rPr lang="en-US"/>
              <a:t>TFS-EA Meeting</a:t>
            </a:r>
            <a:endParaRPr lang="en-US" dirty="0"/>
          </a:p>
        </p:txBody>
      </p:sp>
      <p:sp>
        <p:nvSpPr>
          <p:cNvPr id="6" name="Slide Number Placeholder 5">
            <a:extLst>
              <a:ext uri="{FF2B5EF4-FFF2-40B4-BE49-F238E27FC236}">
                <a16:creationId xmlns:a16="http://schemas.microsoft.com/office/drawing/2014/main" id="{935C5243-13F1-F648-B277-029DA92C6968}"/>
              </a:ext>
            </a:extLst>
          </p:cNvPr>
          <p:cNvSpPr>
            <a:spLocks noGrp="1"/>
          </p:cNvSpPr>
          <p:nvPr>
            <p:ph type="sldNum" sz="quarter" idx="12"/>
          </p:nvPr>
        </p:nvSpPr>
        <p:spPr/>
        <p:txBody>
          <a:bodyPr/>
          <a:lstStyle>
            <a:lvl1pPr>
              <a:defRPr/>
            </a:lvl1pPr>
          </a:lstStyle>
          <a:p>
            <a:fld id="{6AF9EB62-6F5F-4459-8520-E46D858F73B9}" type="slidenum">
              <a:rPr lang="en-US" smtClean="0"/>
              <a:pPr/>
              <a:t>‹#›</a:t>
            </a:fld>
            <a:endParaRPr lang="en-US" dirty="0"/>
          </a:p>
        </p:txBody>
      </p:sp>
    </p:spTree>
    <p:extLst>
      <p:ext uri="{BB962C8B-B14F-4D97-AF65-F5344CB8AC3E}">
        <p14:creationId xmlns:p14="http://schemas.microsoft.com/office/powerpoint/2010/main" val="2456336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F7FD8-472E-AF46-9C72-8E10AD5D7D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E70ABB-B4D5-7746-A656-5F6EE30BD5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E7F40-3DEF-C847-AFE5-C2ECDEB77377}"/>
              </a:ext>
            </a:extLst>
          </p:cNvPr>
          <p:cNvSpPr>
            <a:spLocks noGrp="1"/>
          </p:cNvSpPr>
          <p:nvPr>
            <p:ph type="dt" sz="half" idx="10"/>
          </p:nvPr>
        </p:nvSpPr>
        <p:spPr/>
        <p:txBody>
          <a:bodyPr/>
          <a:lstStyle/>
          <a:p>
            <a:r>
              <a:rPr lang="en-US"/>
              <a:t>4/10/2020</a:t>
            </a:r>
          </a:p>
        </p:txBody>
      </p:sp>
      <p:sp>
        <p:nvSpPr>
          <p:cNvPr id="5" name="Footer Placeholder 4">
            <a:extLst>
              <a:ext uri="{FF2B5EF4-FFF2-40B4-BE49-F238E27FC236}">
                <a16:creationId xmlns:a16="http://schemas.microsoft.com/office/drawing/2014/main" id="{8A588C84-A724-2041-8C95-AA0200A74EB0}"/>
              </a:ext>
            </a:extLst>
          </p:cNvPr>
          <p:cNvSpPr>
            <a:spLocks noGrp="1"/>
          </p:cNvSpPr>
          <p:nvPr>
            <p:ph type="ftr" sz="quarter" idx="11"/>
          </p:nvPr>
        </p:nvSpPr>
        <p:spPr/>
        <p:txBody>
          <a:bodyPr/>
          <a:lstStyle/>
          <a:p>
            <a:r>
              <a:rPr lang="en-US"/>
              <a:t>TFS-EA Meeting</a:t>
            </a:r>
          </a:p>
        </p:txBody>
      </p:sp>
      <p:sp>
        <p:nvSpPr>
          <p:cNvPr id="6" name="Slide Number Placeholder 5">
            <a:extLst>
              <a:ext uri="{FF2B5EF4-FFF2-40B4-BE49-F238E27FC236}">
                <a16:creationId xmlns:a16="http://schemas.microsoft.com/office/drawing/2014/main" id="{F62014A0-EBE0-4844-BADF-1F95A23BFA65}"/>
              </a:ext>
            </a:extLst>
          </p:cNvPr>
          <p:cNvSpPr>
            <a:spLocks noGrp="1"/>
          </p:cNvSpPr>
          <p:nvPr>
            <p:ph type="sldNum" sz="quarter" idx="12"/>
          </p:nvPr>
        </p:nvSpPr>
        <p:spPr/>
        <p:txBody>
          <a:bodyPr/>
          <a:lstStyle/>
          <a:p>
            <a:fld id="{45E37438-0012-6A48-B298-426123B8AE95}" type="slidenum">
              <a:rPr lang="en-US" smtClean="0"/>
              <a:t>‹#›</a:t>
            </a:fld>
            <a:endParaRPr lang="en-US"/>
          </a:p>
        </p:txBody>
      </p:sp>
    </p:spTree>
    <p:extLst>
      <p:ext uri="{BB962C8B-B14F-4D97-AF65-F5344CB8AC3E}">
        <p14:creationId xmlns:p14="http://schemas.microsoft.com/office/powerpoint/2010/main" val="113672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1FA7F8-42B6-A940-8A49-417BD07FB0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57EE46-A8C1-CD4E-B9B7-1DFDC0AE70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682A3-97C9-5E4E-9C58-9E73DD8D6389}"/>
              </a:ext>
            </a:extLst>
          </p:cNvPr>
          <p:cNvSpPr>
            <a:spLocks noGrp="1"/>
          </p:cNvSpPr>
          <p:nvPr>
            <p:ph type="dt" sz="half" idx="10"/>
          </p:nvPr>
        </p:nvSpPr>
        <p:spPr/>
        <p:txBody>
          <a:bodyPr/>
          <a:lstStyle/>
          <a:p>
            <a:r>
              <a:rPr lang="en-US"/>
              <a:t>4/10/2020</a:t>
            </a:r>
          </a:p>
        </p:txBody>
      </p:sp>
      <p:sp>
        <p:nvSpPr>
          <p:cNvPr id="5" name="Footer Placeholder 4">
            <a:extLst>
              <a:ext uri="{FF2B5EF4-FFF2-40B4-BE49-F238E27FC236}">
                <a16:creationId xmlns:a16="http://schemas.microsoft.com/office/drawing/2014/main" id="{F4A498DA-B99D-B54D-BB92-5E91963AB2A2}"/>
              </a:ext>
            </a:extLst>
          </p:cNvPr>
          <p:cNvSpPr>
            <a:spLocks noGrp="1"/>
          </p:cNvSpPr>
          <p:nvPr>
            <p:ph type="ftr" sz="quarter" idx="11"/>
          </p:nvPr>
        </p:nvSpPr>
        <p:spPr/>
        <p:txBody>
          <a:bodyPr/>
          <a:lstStyle/>
          <a:p>
            <a:r>
              <a:rPr lang="en-US"/>
              <a:t>TFS-EA Meeting</a:t>
            </a:r>
          </a:p>
        </p:txBody>
      </p:sp>
      <p:sp>
        <p:nvSpPr>
          <p:cNvPr id="6" name="Slide Number Placeholder 5">
            <a:extLst>
              <a:ext uri="{FF2B5EF4-FFF2-40B4-BE49-F238E27FC236}">
                <a16:creationId xmlns:a16="http://schemas.microsoft.com/office/drawing/2014/main" id="{01B7DC79-1D07-2D4E-B79C-B77E5DDA043F}"/>
              </a:ext>
            </a:extLst>
          </p:cNvPr>
          <p:cNvSpPr>
            <a:spLocks noGrp="1"/>
          </p:cNvSpPr>
          <p:nvPr>
            <p:ph type="sldNum" sz="quarter" idx="12"/>
          </p:nvPr>
        </p:nvSpPr>
        <p:spPr/>
        <p:txBody>
          <a:bodyPr/>
          <a:lstStyle/>
          <a:p>
            <a:fld id="{45E37438-0012-6A48-B298-426123B8AE95}" type="slidenum">
              <a:rPr lang="en-US" smtClean="0"/>
              <a:t>‹#›</a:t>
            </a:fld>
            <a:endParaRPr lang="en-US"/>
          </a:p>
        </p:txBody>
      </p:sp>
    </p:spTree>
    <p:extLst>
      <p:ext uri="{BB962C8B-B14F-4D97-AF65-F5344CB8AC3E}">
        <p14:creationId xmlns:p14="http://schemas.microsoft.com/office/powerpoint/2010/main" val="2710636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A993-D035-440C-AFF7-46A7BCA4D7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CF2EA1-81EB-4ABE-84C5-7AD30CB4E4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BEFAC5-5A2B-4D38-96D7-D0A2B2824577}"/>
              </a:ext>
            </a:extLst>
          </p:cNvPr>
          <p:cNvSpPr>
            <a:spLocks noGrp="1"/>
          </p:cNvSpPr>
          <p:nvPr>
            <p:ph type="dt" sz="half" idx="10"/>
          </p:nvPr>
        </p:nvSpPr>
        <p:spPr/>
        <p:txBody>
          <a:bodyPr/>
          <a:lstStyle/>
          <a:p>
            <a:r>
              <a:rPr lang="en-US"/>
              <a:t>4/10/2020</a:t>
            </a:r>
          </a:p>
        </p:txBody>
      </p:sp>
      <p:sp>
        <p:nvSpPr>
          <p:cNvPr id="5" name="Footer Placeholder 4">
            <a:extLst>
              <a:ext uri="{FF2B5EF4-FFF2-40B4-BE49-F238E27FC236}">
                <a16:creationId xmlns:a16="http://schemas.microsoft.com/office/drawing/2014/main" id="{1BA791CC-025E-4776-9D05-DCEC4E99A5ED}"/>
              </a:ext>
            </a:extLst>
          </p:cNvPr>
          <p:cNvSpPr>
            <a:spLocks noGrp="1"/>
          </p:cNvSpPr>
          <p:nvPr>
            <p:ph type="ftr" sz="quarter" idx="11"/>
          </p:nvPr>
        </p:nvSpPr>
        <p:spPr/>
        <p:txBody>
          <a:bodyPr/>
          <a:lstStyle/>
          <a:p>
            <a:r>
              <a:rPr lang="en-US"/>
              <a:t>TFS-EA Meeting</a:t>
            </a:r>
          </a:p>
        </p:txBody>
      </p:sp>
      <p:sp>
        <p:nvSpPr>
          <p:cNvPr id="6" name="Slide Number Placeholder 5">
            <a:extLst>
              <a:ext uri="{FF2B5EF4-FFF2-40B4-BE49-F238E27FC236}">
                <a16:creationId xmlns:a16="http://schemas.microsoft.com/office/drawing/2014/main" id="{9BD3E161-587B-4D2D-BC86-115712823BE6}"/>
              </a:ext>
            </a:extLst>
          </p:cNvPr>
          <p:cNvSpPr>
            <a:spLocks noGrp="1"/>
          </p:cNvSpPr>
          <p:nvPr>
            <p:ph type="sldNum" sz="quarter" idx="12"/>
          </p:nvPr>
        </p:nvSpPr>
        <p:spPr/>
        <p:txBody>
          <a:bodyPr/>
          <a:lstStyle/>
          <a:p>
            <a:fld id="{924F51A0-138A-4D6E-B23A-3AC824B0997E}" type="slidenum">
              <a:rPr lang="en-US" smtClean="0"/>
              <a:t>‹#›</a:t>
            </a:fld>
            <a:endParaRPr lang="en-US"/>
          </a:p>
        </p:txBody>
      </p:sp>
    </p:spTree>
    <p:extLst>
      <p:ext uri="{BB962C8B-B14F-4D97-AF65-F5344CB8AC3E}">
        <p14:creationId xmlns:p14="http://schemas.microsoft.com/office/powerpoint/2010/main" val="2519754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78BB2-0D8D-473D-9B07-EAB510CF24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115AC9-7632-477B-8297-A9A78CF8B4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5B6074-F307-4100-B774-1E83FF6E5EE8}"/>
              </a:ext>
            </a:extLst>
          </p:cNvPr>
          <p:cNvSpPr>
            <a:spLocks noGrp="1"/>
          </p:cNvSpPr>
          <p:nvPr>
            <p:ph type="dt" sz="half" idx="10"/>
          </p:nvPr>
        </p:nvSpPr>
        <p:spPr/>
        <p:txBody>
          <a:bodyPr/>
          <a:lstStyle/>
          <a:p>
            <a:r>
              <a:rPr lang="en-US"/>
              <a:t>4/10/2020</a:t>
            </a:r>
          </a:p>
        </p:txBody>
      </p:sp>
      <p:sp>
        <p:nvSpPr>
          <p:cNvPr id="5" name="Footer Placeholder 4">
            <a:extLst>
              <a:ext uri="{FF2B5EF4-FFF2-40B4-BE49-F238E27FC236}">
                <a16:creationId xmlns:a16="http://schemas.microsoft.com/office/drawing/2014/main" id="{771E967D-F91D-4457-B32D-69579937595F}"/>
              </a:ext>
            </a:extLst>
          </p:cNvPr>
          <p:cNvSpPr>
            <a:spLocks noGrp="1"/>
          </p:cNvSpPr>
          <p:nvPr>
            <p:ph type="ftr" sz="quarter" idx="11"/>
          </p:nvPr>
        </p:nvSpPr>
        <p:spPr/>
        <p:txBody>
          <a:bodyPr/>
          <a:lstStyle/>
          <a:p>
            <a:r>
              <a:rPr lang="en-US"/>
              <a:t>TFS-EA Meeting</a:t>
            </a:r>
          </a:p>
        </p:txBody>
      </p:sp>
      <p:sp>
        <p:nvSpPr>
          <p:cNvPr id="6" name="Slide Number Placeholder 5">
            <a:extLst>
              <a:ext uri="{FF2B5EF4-FFF2-40B4-BE49-F238E27FC236}">
                <a16:creationId xmlns:a16="http://schemas.microsoft.com/office/drawing/2014/main" id="{FB64CA86-8765-42AF-BF50-466E87409903}"/>
              </a:ext>
            </a:extLst>
          </p:cNvPr>
          <p:cNvSpPr>
            <a:spLocks noGrp="1"/>
          </p:cNvSpPr>
          <p:nvPr>
            <p:ph type="sldNum" sz="quarter" idx="12"/>
          </p:nvPr>
        </p:nvSpPr>
        <p:spPr/>
        <p:txBody>
          <a:bodyPr/>
          <a:lstStyle/>
          <a:p>
            <a:fld id="{924F51A0-138A-4D6E-B23A-3AC824B0997E}" type="slidenum">
              <a:rPr lang="en-US" smtClean="0"/>
              <a:t>‹#›</a:t>
            </a:fld>
            <a:endParaRPr lang="en-US"/>
          </a:p>
        </p:txBody>
      </p:sp>
    </p:spTree>
    <p:extLst>
      <p:ext uri="{BB962C8B-B14F-4D97-AF65-F5344CB8AC3E}">
        <p14:creationId xmlns:p14="http://schemas.microsoft.com/office/powerpoint/2010/main" val="39992532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9283-713D-43CC-AF62-FE3F769541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820786-2501-4023-BE4F-6FE90FD95F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F67A22-9230-41D6-9C48-70476D08AA91}"/>
              </a:ext>
            </a:extLst>
          </p:cNvPr>
          <p:cNvSpPr>
            <a:spLocks noGrp="1"/>
          </p:cNvSpPr>
          <p:nvPr>
            <p:ph type="dt" sz="half" idx="10"/>
          </p:nvPr>
        </p:nvSpPr>
        <p:spPr/>
        <p:txBody>
          <a:bodyPr/>
          <a:lstStyle/>
          <a:p>
            <a:r>
              <a:rPr lang="en-US"/>
              <a:t>4/10/2020</a:t>
            </a:r>
          </a:p>
        </p:txBody>
      </p:sp>
      <p:sp>
        <p:nvSpPr>
          <p:cNvPr id="5" name="Footer Placeholder 4">
            <a:extLst>
              <a:ext uri="{FF2B5EF4-FFF2-40B4-BE49-F238E27FC236}">
                <a16:creationId xmlns:a16="http://schemas.microsoft.com/office/drawing/2014/main" id="{6650E614-C552-4E81-AA36-2ECCFF47CCB8}"/>
              </a:ext>
            </a:extLst>
          </p:cNvPr>
          <p:cNvSpPr>
            <a:spLocks noGrp="1"/>
          </p:cNvSpPr>
          <p:nvPr>
            <p:ph type="ftr" sz="quarter" idx="11"/>
          </p:nvPr>
        </p:nvSpPr>
        <p:spPr/>
        <p:txBody>
          <a:bodyPr/>
          <a:lstStyle/>
          <a:p>
            <a:r>
              <a:rPr lang="en-US"/>
              <a:t>TFS-EA Meeting</a:t>
            </a:r>
          </a:p>
        </p:txBody>
      </p:sp>
      <p:sp>
        <p:nvSpPr>
          <p:cNvPr id="6" name="Slide Number Placeholder 5">
            <a:extLst>
              <a:ext uri="{FF2B5EF4-FFF2-40B4-BE49-F238E27FC236}">
                <a16:creationId xmlns:a16="http://schemas.microsoft.com/office/drawing/2014/main" id="{3497D5F1-13D2-46A7-8926-9E2B59B888A6}"/>
              </a:ext>
            </a:extLst>
          </p:cNvPr>
          <p:cNvSpPr>
            <a:spLocks noGrp="1"/>
          </p:cNvSpPr>
          <p:nvPr>
            <p:ph type="sldNum" sz="quarter" idx="12"/>
          </p:nvPr>
        </p:nvSpPr>
        <p:spPr/>
        <p:txBody>
          <a:bodyPr/>
          <a:lstStyle/>
          <a:p>
            <a:fld id="{924F51A0-138A-4D6E-B23A-3AC824B0997E}" type="slidenum">
              <a:rPr lang="en-US" smtClean="0"/>
              <a:t>‹#›</a:t>
            </a:fld>
            <a:endParaRPr lang="en-US"/>
          </a:p>
        </p:txBody>
      </p:sp>
    </p:spTree>
    <p:extLst>
      <p:ext uri="{BB962C8B-B14F-4D97-AF65-F5344CB8AC3E}">
        <p14:creationId xmlns:p14="http://schemas.microsoft.com/office/powerpoint/2010/main" val="2542659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A8EAC-18BF-4C8A-9761-B431E0864A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11A87B-8334-4700-A454-BE023EEE49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74ED6D-190D-4167-B5C9-EF16ADE99A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C369A0-1EDF-4001-A44D-DB071A53AC55}"/>
              </a:ext>
            </a:extLst>
          </p:cNvPr>
          <p:cNvSpPr>
            <a:spLocks noGrp="1"/>
          </p:cNvSpPr>
          <p:nvPr>
            <p:ph type="dt" sz="half" idx="10"/>
          </p:nvPr>
        </p:nvSpPr>
        <p:spPr/>
        <p:txBody>
          <a:bodyPr/>
          <a:lstStyle/>
          <a:p>
            <a:r>
              <a:rPr lang="en-US"/>
              <a:t>4/10/2020</a:t>
            </a:r>
          </a:p>
        </p:txBody>
      </p:sp>
      <p:sp>
        <p:nvSpPr>
          <p:cNvPr id="6" name="Footer Placeholder 5">
            <a:extLst>
              <a:ext uri="{FF2B5EF4-FFF2-40B4-BE49-F238E27FC236}">
                <a16:creationId xmlns:a16="http://schemas.microsoft.com/office/drawing/2014/main" id="{1DD42FC5-ED17-466E-A911-EF994B8578DA}"/>
              </a:ext>
            </a:extLst>
          </p:cNvPr>
          <p:cNvSpPr>
            <a:spLocks noGrp="1"/>
          </p:cNvSpPr>
          <p:nvPr>
            <p:ph type="ftr" sz="quarter" idx="11"/>
          </p:nvPr>
        </p:nvSpPr>
        <p:spPr/>
        <p:txBody>
          <a:bodyPr/>
          <a:lstStyle/>
          <a:p>
            <a:r>
              <a:rPr lang="en-US"/>
              <a:t>TFS-EA Meeting</a:t>
            </a:r>
          </a:p>
        </p:txBody>
      </p:sp>
      <p:sp>
        <p:nvSpPr>
          <p:cNvPr id="7" name="Slide Number Placeholder 6">
            <a:extLst>
              <a:ext uri="{FF2B5EF4-FFF2-40B4-BE49-F238E27FC236}">
                <a16:creationId xmlns:a16="http://schemas.microsoft.com/office/drawing/2014/main" id="{2085DC68-D877-48AB-8CA0-D56BD54C3940}"/>
              </a:ext>
            </a:extLst>
          </p:cNvPr>
          <p:cNvSpPr>
            <a:spLocks noGrp="1"/>
          </p:cNvSpPr>
          <p:nvPr>
            <p:ph type="sldNum" sz="quarter" idx="12"/>
          </p:nvPr>
        </p:nvSpPr>
        <p:spPr/>
        <p:txBody>
          <a:bodyPr/>
          <a:lstStyle/>
          <a:p>
            <a:fld id="{924F51A0-138A-4D6E-B23A-3AC824B0997E}" type="slidenum">
              <a:rPr lang="en-US" smtClean="0"/>
              <a:t>‹#›</a:t>
            </a:fld>
            <a:endParaRPr lang="en-US"/>
          </a:p>
        </p:txBody>
      </p:sp>
    </p:spTree>
    <p:extLst>
      <p:ext uri="{BB962C8B-B14F-4D97-AF65-F5344CB8AC3E}">
        <p14:creationId xmlns:p14="http://schemas.microsoft.com/office/powerpoint/2010/main" val="1324050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2E9D-3A65-45ED-ABFA-4F2E3D6575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E13F5B-3324-41F4-B065-8AACBB6235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B67FF7-347B-4D76-956F-663925B4AD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7CE594-2F4F-4847-8EF3-6723CB1E78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61A551-C39E-4755-9B8C-254EBEDD3A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A50003-4D82-4C0D-8CB0-FCDD3367D422}"/>
              </a:ext>
            </a:extLst>
          </p:cNvPr>
          <p:cNvSpPr>
            <a:spLocks noGrp="1"/>
          </p:cNvSpPr>
          <p:nvPr>
            <p:ph type="dt" sz="half" idx="10"/>
          </p:nvPr>
        </p:nvSpPr>
        <p:spPr/>
        <p:txBody>
          <a:bodyPr/>
          <a:lstStyle/>
          <a:p>
            <a:r>
              <a:rPr lang="en-US"/>
              <a:t>4/10/2020</a:t>
            </a:r>
          </a:p>
        </p:txBody>
      </p:sp>
      <p:sp>
        <p:nvSpPr>
          <p:cNvPr id="8" name="Footer Placeholder 7">
            <a:extLst>
              <a:ext uri="{FF2B5EF4-FFF2-40B4-BE49-F238E27FC236}">
                <a16:creationId xmlns:a16="http://schemas.microsoft.com/office/drawing/2014/main" id="{1B658E5A-E438-4F9F-BEFC-4E1A67729760}"/>
              </a:ext>
            </a:extLst>
          </p:cNvPr>
          <p:cNvSpPr>
            <a:spLocks noGrp="1"/>
          </p:cNvSpPr>
          <p:nvPr>
            <p:ph type="ftr" sz="quarter" idx="11"/>
          </p:nvPr>
        </p:nvSpPr>
        <p:spPr/>
        <p:txBody>
          <a:bodyPr/>
          <a:lstStyle/>
          <a:p>
            <a:r>
              <a:rPr lang="en-US"/>
              <a:t>TFS-EA Meeting</a:t>
            </a:r>
          </a:p>
        </p:txBody>
      </p:sp>
      <p:sp>
        <p:nvSpPr>
          <p:cNvPr id="9" name="Slide Number Placeholder 8">
            <a:extLst>
              <a:ext uri="{FF2B5EF4-FFF2-40B4-BE49-F238E27FC236}">
                <a16:creationId xmlns:a16="http://schemas.microsoft.com/office/drawing/2014/main" id="{C7BDDD9D-1473-4EE3-8EF2-485054943EE6}"/>
              </a:ext>
            </a:extLst>
          </p:cNvPr>
          <p:cNvSpPr>
            <a:spLocks noGrp="1"/>
          </p:cNvSpPr>
          <p:nvPr>
            <p:ph type="sldNum" sz="quarter" idx="12"/>
          </p:nvPr>
        </p:nvSpPr>
        <p:spPr/>
        <p:txBody>
          <a:bodyPr/>
          <a:lstStyle/>
          <a:p>
            <a:fld id="{924F51A0-138A-4D6E-B23A-3AC824B0997E}" type="slidenum">
              <a:rPr lang="en-US" smtClean="0"/>
              <a:t>‹#›</a:t>
            </a:fld>
            <a:endParaRPr lang="en-US"/>
          </a:p>
        </p:txBody>
      </p:sp>
    </p:spTree>
    <p:extLst>
      <p:ext uri="{BB962C8B-B14F-4D97-AF65-F5344CB8AC3E}">
        <p14:creationId xmlns:p14="http://schemas.microsoft.com/office/powerpoint/2010/main" val="553595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EB027-1EDF-4FEF-8DBB-F5C4015D05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5ADE2C-1B1F-48E2-9A53-0ADDA4B3EBCC}"/>
              </a:ext>
            </a:extLst>
          </p:cNvPr>
          <p:cNvSpPr>
            <a:spLocks noGrp="1"/>
          </p:cNvSpPr>
          <p:nvPr>
            <p:ph type="dt" sz="half" idx="10"/>
          </p:nvPr>
        </p:nvSpPr>
        <p:spPr/>
        <p:txBody>
          <a:bodyPr/>
          <a:lstStyle/>
          <a:p>
            <a:r>
              <a:rPr lang="en-US"/>
              <a:t>4/10/2020</a:t>
            </a:r>
          </a:p>
        </p:txBody>
      </p:sp>
      <p:sp>
        <p:nvSpPr>
          <p:cNvPr id="4" name="Footer Placeholder 3">
            <a:extLst>
              <a:ext uri="{FF2B5EF4-FFF2-40B4-BE49-F238E27FC236}">
                <a16:creationId xmlns:a16="http://schemas.microsoft.com/office/drawing/2014/main" id="{0BE61D3C-B16F-40AE-B666-3605C1FDE536}"/>
              </a:ext>
            </a:extLst>
          </p:cNvPr>
          <p:cNvSpPr>
            <a:spLocks noGrp="1"/>
          </p:cNvSpPr>
          <p:nvPr>
            <p:ph type="ftr" sz="quarter" idx="11"/>
          </p:nvPr>
        </p:nvSpPr>
        <p:spPr/>
        <p:txBody>
          <a:bodyPr/>
          <a:lstStyle/>
          <a:p>
            <a:r>
              <a:rPr lang="en-US"/>
              <a:t>TFS-EA Meeting</a:t>
            </a:r>
          </a:p>
        </p:txBody>
      </p:sp>
      <p:sp>
        <p:nvSpPr>
          <p:cNvPr id="5" name="Slide Number Placeholder 4">
            <a:extLst>
              <a:ext uri="{FF2B5EF4-FFF2-40B4-BE49-F238E27FC236}">
                <a16:creationId xmlns:a16="http://schemas.microsoft.com/office/drawing/2014/main" id="{32C8EA4F-043C-4C47-8AF2-4FB638384780}"/>
              </a:ext>
            </a:extLst>
          </p:cNvPr>
          <p:cNvSpPr>
            <a:spLocks noGrp="1"/>
          </p:cNvSpPr>
          <p:nvPr>
            <p:ph type="sldNum" sz="quarter" idx="12"/>
          </p:nvPr>
        </p:nvSpPr>
        <p:spPr/>
        <p:txBody>
          <a:bodyPr/>
          <a:lstStyle/>
          <a:p>
            <a:fld id="{924F51A0-138A-4D6E-B23A-3AC824B0997E}" type="slidenum">
              <a:rPr lang="en-US" smtClean="0"/>
              <a:t>‹#›</a:t>
            </a:fld>
            <a:endParaRPr lang="en-US"/>
          </a:p>
        </p:txBody>
      </p:sp>
    </p:spTree>
    <p:extLst>
      <p:ext uri="{BB962C8B-B14F-4D97-AF65-F5344CB8AC3E}">
        <p14:creationId xmlns:p14="http://schemas.microsoft.com/office/powerpoint/2010/main" val="42073828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ED0439-0C02-47C9-ABD1-400F91BBD5F9}"/>
              </a:ext>
            </a:extLst>
          </p:cNvPr>
          <p:cNvSpPr>
            <a:spLocks noGrp="1"/>
          </p:cNvSpPr>
          <p:nvPr>
            <p:ph type="dt" sz="half" idx="10"/>
          </p:nvPr>
        </p:nvSpPr>
        <p:spPr/>
        <p:txBody>
          <a:bodyPr/>
          <a:lstStyle/>
          <a:p>
            <a:r>
              <a:rPr lang="en-US"/>
              <a:t>4/10/2020</a:t>
            </a:r>
          </a:p>
        </p:txBody>
      </p:sp>
      <p:sp>
        <p:nvSpPr>
          <p:cNvPr id="3" name="Footer Placeholder 2">
            <a:extLst>
              <a:ext uri="{FF2B5EF4-FFF2-40B4-BE49-F238E27FC236}">
                <a16:creationId xmlns:a16="http://schemas.microsoft.com/office/drawing/2014/main" id="{87077620-A836-4322-A55F-2C55378A6C41}"/>
              </a:ext>
            </a:extLst>
          </p:cNvPr>
          <p:cNvSpPr>
            <a:spLocks noGrp="1"/>
          </p:cNvSpPr>
          <p:nvPr>
            <p:ph type="ftr" sz="quarter" idx="11"/>
          </p:nvPr>
        </p:nvSpPr>
        <p:spPr/>
        <p:txBody>
          <a:bodyPr/>
          <a:lstStyle/>
          <a:p>
            <a:r>
              <a:rPr lang="en-US"/>
              <a:t>TFS-EA Meeting</a:t>
            </a:r>
          </a:p>
        </p:txBody>
      </p:sp>
      <p:sp>
        <p:nvSpPr>
          <p:cNvPr id="4" name="Slide Number Placeholder 3">
            <a:extLst>
              <a:ext uri="{FF2B5EF4-FFF2-40B4-BE49-F238E27FC236}">
                <a16:creationId xmlns:a16="http://schemas.microsoft.com/office/drawing/2014/main" id="{C4A3FF05-FACA-455E-8355-4F1F3D794D23}"/>
              </a:ext>
            </a:extLst>
          </p:cNvPr>
          <p:cNvSpPr>
            <a:spLocks noGrp="1"/>
          </p:cNvSpPr>
          <p:nvPr>
            <p:ph type="sldNum" sz="quarter" idx="12"/>
          </p:nvPr>
        </p:nvSpPr>
        <p:spPr/>
        <p:txBody>
          <a:bodyPr/>
          <a:lstStyle/>
          <a:p>
            <a:fld id="{924F51A0-138A-4D6E-B23A-3AC824B0997E}" type="slidenum">
              <a:rPr lang="en-US" smtClean="0"/>
              <a:t>‹#›</a:t>
            </a:fld>
            <a:endParaRPr lang="en-US"/>
          </a:p>
        </p:txBody>
      </p:sp>
    </p:spTree>
    <p:extLst>
      <p:ext uri="{BB962C8B-B14F-4D97-AF65-F5344CB8AC3E}">
        <p14:creationId xmlns:p14="http://schemas.microsoft.com/office/powerpoint/2010/main" val="1368764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91419-4A6A-443C-A41E-2B3F68A16B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00170C-1B0A-424B-A40F-9B67613B68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0240E3-C24F-4A97-ADB2-48C9FB75A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CB9C1E-7E8D-4C38-920F-9DB1EFD3BDDF}"/>
              </a:ext>
            </a:extLst>
          </p:cNvPr>
          <p:cNvSpPr>
            <a:spLocks noGrp="1"/>
          </p:cNvSpPr>
          <p:nvPr>
            <p:ph type="dt" sz="half" idx="10"/>
          </p:nvPr>
        </p:nvSpPr>
        <p:spPr/>
        <p:txBody>
          <a:bodyPr/>
          <a:lstStyle/>
          <a:p>
            <a:r>
              <a:rPr lang="en-US"/>
              <a:t>4/10/2020</a:t>
            </a:r>
          </a:p>
        </p:txBody>
      </p:sp>
      <p:sp>
        <p:nvSpPr>
          <p:cNvPr id="6" name="Footer Placeholder 5">
            <a:extLst>
              <a:ext uri="{FF2B5EF4-FFF2-40B4-BE49-F238E27FC236}">
                <a16:creationId xmlns:a16="http://schemas.microsoft.com/office/drawing/2014/main" id="{BFB41BD8-50B2-41BB-9256-13D679BBB4A8}"/>
              </a:ext>
            </a:extLst>
          </p:cNvPr>
          <p:cNvSpPr>
            <a:spLocks noGrp="1"/>
          </p:cNvSpPr>
          <p:nvPr>
            <p:ph type="ftr" sz="quarter" idx="11"/>
          </p:nvPr>
        </p:nvSpPr>
        <p:spPr/>
        <p:txBody>
          <a:bodyPr/>
          <a:lstStyle/>
          <a:p>
            <a:r>
              <a:rPr lang="en-US"/>
              <a:t>TFS-EA Meeting</a:t>
            </a:r>
          </a:p>
        </p:txBody>
      </p:sp>
      <p:sp>
        <p:nvSpPr>
          <p:cNvPr id="7" name="Slide Number Placeholder 6">
            <a:extLst>
              <a:ext uri="{FF2B5EF4-FFF2-40B4-BE49-F238E27FC236}">
                <a16:creationId xmlns:a16="http://schemas.microsoft.com/office/drawing/2014/main" id="{9708BF56-C853-4C32-B709-D192355B145E}"/>
              </a:ext>
            </a:extLst>
          </p:cNvPr>
          <p:cNvSpPr>
            <a:spLocks noGrp="1"/>
          </p:cNvSpPr>
          <p:nvPr>
            <p:ph type="sldNum" sz="quarter" idx="12"/>
          </p:nvPr>
        </p:nvSpPr>
        <p:spPr/>
        <p:txBody>
          <a:bodyPr/>
          <a:lstStyle/>
          <a:p>
            <a:fld id="{924F51A0-138A-4D6E-B23A-3AC824B0997E}" type="slidenum">
              <a:rPr lang="en-US" smtClean="0"/>
              <a:t>‹#›</a:t>
            </a:fld>
            <a:endParaRPr lang="en-US"/>
          </a:p>
        </p:txBody>
      </p:sp>
    </p:spTree>
    <p:extLst>
      <p:ext uri="{BB962C8B-B14F-4D97-AF65-F5344CB8AC3E}">
        <p14:creationId xmlns:p14="http://schemas.microsoft.com/office/powerpoint/2010/main" val="3001667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FE810-93FC-5045-A6BD-0FFA6276B5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AC926D-AEB8-B54C-A150-8AA31043EC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59F50-3839-A44E-A743-43E96ADDDD58}"/>
              </a:ext>
            </a:extLst>
          </p:cNvPr>
          <p:cNvSpPr>
            <a:spLocks noGrp="1"/>
          </p:cNvSpPr>
          <p:nvPr>
            <p:ph type="dt" sz="half" idx="10"/>
          </p:nvPr>
        </p:nvSpPr>
        <p:spPr/>
        <p:txBody>
          <a:bodyPr/>
          <a:lstStyle/>
          <a:p>
            <a:r>
              <a:rPr lang="en-US"/>
              <a:t>4/10/2020</a:t>
            </a:r>
          </a:p>
        </p:txBody>
      </p:sp>
      <p:sp>
        <p:nvSpPr>
          <p:cNvPr id="5" name="Footer Placeholder 4">
            <a:extLst>
              <a:ext uri="{FF2B5EF4-FFF2-40B4-BE49-F238E27FC236}">
                <a16:creationId xmlns:a16="http://schemas.microsoft.com/office/drawing/2014/main" id="{CC04A326-A4DE-E744-89EE-AE6A76B536B3}"/>
              </a:ext>
            </a:extLst>
          </p:cNvPr>
          <p:cNvSpPr>
            <a:spLocks noGrp="1"/>
          </p:cNvSpPr>
          <p:nvPr>
            <p:ph type="ftr" sz="quarter" idx="11"/>
          </p:nvPr>
        </p:nvSpPr>
        <p:spPr/>
        <p:txBody>
          <a:bodyPr/>
          <a:lstStyle/>
          <a:p>
            <a:r>
              <a:rPr lang="en-US"/>
              <a:t>TFS-EA Meeting</a:t>
            </a:r>
          </a:p>
        </p:txBody>
      </p:sp>
      <p:sp>
        <p:nvSpPr>
          <p:cNvPr id="6" name="Slide Number Placeholder 5">
            <a:extLst>
              <a:ext uri="{FF2B5EF4-FFF2-40B4-BE49-F238E27FC236}">
                <a16:creationId xmlns:a16="http://schemas.microsoft.com/office/drawing/2014/main" id="{1C9FDEF0-455E-C74B-A4AD-445F0B3B1F18}"/>
              </a:ext>
            </a:extLst>
          </p:cNvPr>
          <p:cNvSpPr>
            <a:spLocks noGrp="1"/>
          </p:cNvSpPr>
          <p:nvPr>
            <p:ph type="sldNum" sz="quarter" idx="12"/>
          </p:nvPr>
        </p:nvSpPr>
        <p:spPr/>
        <p:txBody>
          <a:bodyPr/>
          <a:lstStyle/>
          <a:p>
            <a:fld id="{45E37438-0012-6A48-B298-426123B8AE95}" type="slidenum">
              <a:rPr lang="en-US" smtClean="0"/>
              <a:t>‹#›</a:t>
            </a:fld>
            <a:endParaRPr lang="en-US"/>
          </a:p>
        </p:txBody>
      </p:sp>
    </p:spTree>
    <p:extLst>
      <p:ext uri="{BB962C8B-B14F-4D97-AF65-F5344CB8AC3E}">
        <p14:creationId xmlns:p14="http://schemas.microsoft.com/office/powerpoint/2010/main" val="197594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D1437-0A37-45F8-9F44-12AF76E6B5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E84C5F-6E35-4EFD-B5EF-BB1256E0BD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5E0F6A-96C8-435E-80D7-CF463D0FCB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FF2D1E-D10B-43E4-B35B-BB53D21AB042}"/>
              </a:ext>
            </a:extLst>
          </p:cNvPr>
          <p:cNvSpPr>
            <a:spLocks noGrp="1"/>
          </p:cNvSpPr>
          <p:nvPr>
            <p:ph type="dt" sz="half" idx="10"/>
          </p:nvPr>
        </p:nvSpPr>
        <p:spPr/>
        <p:txBody>
          <a:bodyPr/>
          <a:lstStyle/>
          <a:p>
            <a:r>
              <a:rPr lang="en-US"/>
              <a:t>4/10/2020</a:t>
            </a:r>
          </a:p>
        </p:txBody>
      </p:sp>
      <p:sp>
        <p:nvSpPr>
          <p:cNvPr id="6" name="Footer Placeholder 5">
            <a:extLst>
              <a:ext uri="{FF2B5EF4-FFF2-40B4-BE49-F238E27FC236}">
                <a16:creationId xmlns:a16="http://schemas.microsoft.com/office/drawing/2014/main" id="{48351A57-23AA-410C-9AC3-725D56BCE623}"/>
              </a:ext>
            </a:extLst>
          </p:cNvPr>
          <p:cNvSpPr>
            <a:spLocks noGrp="1"/>
          </p:cNvSpPr>
          <p:nvPr>
            <p:ph type="ftr" sz="quarter" idx="11"/>
          </p:nvPr>
        </p:nvSpPr>
        <p:spPr/>
        <p:txBody>
          <a:bodyPr/>
          <a:lstStyle/>
          <a:p>
            <a:r>
              <a:rPr lang="en-US"/>
              <a:t>TFS-EA Meeting</a:t>
            </a:r>
          </a:p>
        </p:txBody>
      </p:sp>
      <p:sp>
        <p:nvSpPr>
          <p:cNvPr id="7" name="Slide Number Placeholder 6">
            <a:extLst>
              <a:ext uri="{FF2B5EF4-FFF2-40B4-BE49-F238E27FC236}">
                <a16:creationId xmlns:a16="http://schemas.microsoft.com/office/drawing/2014/main" id="{6E0E0410-8E03-40A6-A3ED-DEA58686FD4A}"/>
              </a:ext>
            </a:extLst>
          </p:cNvPr>
          <p:cNvSpPr>
            <a:spLocks noGrp="1"/>
          </p:cNvSpPr>
          <p:nvPr>
            <p:ph type="sldNum" sz="quarter" idx="12"/>
          </p:nvPr>
        </p:nvSpPr>
        <p:spPr/>
        <p:txBody>
          <a:bodyPr/>
          <a:lstStyle/>
          <a:p>
            <a:fld id="{924F51A0-138A-4D6E-B23A-3AC824B0997E}" type="slidenum">
              <a:rPr lang="en-US" smtClean="0"/>
              <a:t>‹#›</a:t>
            </a:fld>
            <a:endParaRPr lang="en-US"/>
          </a:p>
        </p:txBody>
      </p:sp>
    </p:spTree>
    <p:extLst>
      <p:ext uri="{BB962C8B-B14F-4D97-AF65-F5344CB8AC3E}">
        <p14:creationId xmlns:p14="http://schemas.microsoft.com/office/powerpoint/2010/main" val="552125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6EB6B-8B64-454D-9D62-8E46587F64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BDAB6C-90E1-47A1-A144-504450715F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5D62B5-88E4-44A2-ABC6-7A904C4DDC80}"/>
              </a:ext>
            </a:extLst>
          </p:cNvPr>
          <p:cNvSpPr>
            <a:spLocks noGrp="1"/>
          </p:cNvSpPr>
          <p:nvPr>
            <p:ph type="dt" sz="half" idx="10"/>
          </p:nvPr>
        </p:nvSpPr>
        <p:spPr/>
        <p:txBody>
          <a:bodyPr/>
          <a:lstStyle/>
          <a:p>
            <a:r>
              <a:rPr lang="en-US"/>
              <a:t>4/10/2020</a:t>
            </a:r>
          </a:p>
        </p:txBody>
      </p:sp>
      <p:sp>
        <p:nvSpPr>
          <p:cNvPr id="5" name="Footer Placeholder 4">
            <a:extLst>
              <a:ext uri="{FF2B5EF4-FFF2-40B4-BE49-F238E27FC236}">
                <a16:creationId xmlns:a16="http://schemas.microsoft.com/office/drawing/2014/main" id="{CFE1B796-23AC-4D5E-95A0-BD3DDC2BE72A}"/>
              </a:ext>
            </a:extLst>
          </p:cNvPr>
          <p:cNvSpPr>
            <a:spLocks noGrp="1"/>
          </p:cNvSpPr>
          <p:nvPr>
            <p:ph type="ftr" sz="quarter" idx="11"/>
          </p:nvPr>
        </p:nvSpPr>
        <p:spPr/>
        <p:txBody>
          <a:bodyPr/>
          <a:lstStyle/>
          <a:p>
            <a:r>
              <a:rPr lang="en-US"/>
              <a:t>TFS-EA Meeting</a:t>
            </a:r>
          </a:p>
        </p:txBody>
      </p:sp>
      <p:sp>
        <p:nvSpPr>
          <p:cNvPr id="6" name="Slide Number Placeholder 5">
            <a:extLst>
              <a:ext uri="{FF2B5EF4-FFF2-40B4-BE49-F238E27FC236}">
                <a16:creationId xmlns:a16="http://schemas.microsoft.com/office/drawing/2014/main" id="{EEE13C70-CF01-4407-B193-EF3D4F8586DA}"/>
              </a:ext>
            </a:extLst>
          </p:cNvPr>
          <p:cNvSpPr>
            <a:spLocks noGrp="1"/>
          </p:cNvSpPr>
          <p:nvPr>
            <p:ph type="sldNum" sz="quarter" idx="12"/>
          </p:nvPr>
        </p:nvSpPr>
        <p:spPr/>
        <p:txBody>
          <a:bodyPr/>
          <a:lstStyle/>
          <a:p>
            <a:fld id="{924F51A0-138A-4D6E-B23A-3AC824B0997E}" type="slidenum">
              <a:rPr lang="en-US" smtClean="0"/>
              <a:t>‹#›</a:t>
            </a:fld>
            <a:endParaRPr lang="en-US"/>
          </a:p>
        </p:txBody>
      </p:sp>
    </p:spTree>
    <p:extLst>
      <p:ext uri="{BB962C8B-B14F-4D97-AF65-F5344CB8AC3E}">
        <p14:creationId xmlns:p14="http://schemas.microsoft.com/office/powerpoint/2010/main" val="49789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7347AB-51C1-4244-AD49-EF7BA414D7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247D88-53F3-4001-9376-931B00A6AB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BDD202-ED92-4E6C-85DC-8D8879110819}"/>
              </a:ext>
            </a:extLst>
          </p:cNvPr>
          <p:cNvSpPr>
            <a:spLocks noGrp="1"/>
          </p:cNvSpPr>
          <p:nvPr>
            <p:ph type="dt" sz="half" idx="10"/>
          </p:nvPr>
        </p:nvSpPr>
        <p:spPr/>
        <p:txBody>
          <a:bodyPr/>
          <a:lstStyle/>
          <a:p>
            <a:r>
              <a:rPr lang="en-US"/>
              <a:t>4/10/2020</a:t>
            </a:r>
          </a:p>
        </p:txBody>
      </p:sp>
      <p:sp>
        <p:nvSpPr>
          <p:cNvPr id="5" name="Footer Placeholder 4">
            <a:extLst>
              <a:ext uri="{FF2B5EF4-FFF2-40B4-BE49-F238E27FC236}">
                <a16:creationId xmlns:a16="http://schemas.microsoft.com/office/drawing/2014/main" id="{12F8B74D-D6D4-426B-9030-75FF448CED67}"/>
              </a:ext>
            </a:extLst>
          </p:cNvPr>
          <p:cNvSpPr>
            <a:spLocks noGrp="1"/>
          </p:cNvSpPr>
          <p:nvPr>
            <p:ph type="ftr" sz="quarter" idx="11"/>
          </p:nvPr>
        </p:nvSpPr>
        <p:spPr/>
        <p:txBody>
          <a:bodyPr/>
          <a:lstStyle/>
          <a:p>
            <a:r>
              <a:rPr lang="en-US"/>
              <a:t>TFS-EA Meeting</a:t>
            </a:r>
          </a:p>
        </p:txBody>
      </p:sp>
      <p:sp>
        <p:nvSpPr>
          <p:cNvPr id="6" name="Slide Number Placeholder 5">
            <a:extLst>
              <a:ext uri="{FF2B5EF4-FFF2-40B4-BE49-F238E27FC236}">
                <a16:creationId xmlns:a16="http://schemas.microsoft.com/office/drawing/2014/main" id="{3E4AC887-FD20-45E8-A4EB-FE775870DA21}"/>
              </a:ext>
            </a:extLst>
          </p:cNvPr>
          <p:cNvSpPr>
            <a:spLocks noGrp="1"/>
          </p:cNvSpPr>
          <p:nvPr>
            <p:ph type="sldNum" sz="quarter" idx="12"/>
          </p:nvPr>
        </p:nvSpPr>
        <p:spPr/>
        <p:txBody>
          <a:bodyPr/>
          <a:lstStyle/>
          <a:p>
            <a:fld id="{924F51A0-138A-4D6E-B23A-3AC824B0997E}" type="slidenum">
              <a:rPr lang="en-US" smtClean="0"/>
              <a:t>‹#›</a:t>
            </a:fld>
            <a:endParaRPr lang="en-US"/>
          </a:p>
        </p:txBody>
      </p:sp>
    </p:spTree>
    <p:extLst>
      <p:ext uri="{BB962C8B-B14F-4D97-AF65-F5344CB8AC3E}">
        <p14:creationId xmlns:p14="http://schemas.microsoft.com/office/powerpoint/2010/main" val="666036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D81A-9E11-354A-A09D-65F1944B74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E2AF0A-D25B-4A45-A40C-E57E2B2ACD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A77DFB-E0AA-4640-8856-6F3B9978BED7}"/>
              </a:ext>
            </a:extLst>
          </p:cNvPr>
          <p:cNvSpPr>
            <a:spLocks noGrp="1"/>
          </p:cNvSpPr>
          <p:nvPr>
            <p:ph type="dt" sz="half" idx="10"/>
          </p:nvPr>
        </p:nvSpPr>
        <p:spPr/>
        <p:txBody>
          <a:bodyPr/>
          <a:lstStyle/>
          <a:p>
            <a:r>
              <a:rPr lang="en-US"/>
              <a:t>4/10/2020</a:t>
            </a:r>
          </a:p>
        </p:txBody>
      </p:sp>
      <p:sp>
        <p:nvSpPr>
          <p:cNvPr id="5" name="Footer Placeholder 4">
            <a:extLst>
              <a:ext uri="{FF2B5EF4-FFF2-40B4-BE49-F238E27FC236}">
                <a16:creationId xmlns:a16="http://schemas.microsoft.com/office/drawing/2014/main" id="{54F88280-0FC4-AD49-B13D-FF3337C623F9}"/>
              </a:ext>
            </a:extLst>
          </p:cNvPr>
          <p:cNvSpPr>
            <a:spLocks noGrp="1"/>
          </p:cNvSpPr>
          <p:nvPr>
            <p:ph type="ftr" sz="quarter" idx="11"/>
          </p:nvPr>
        </p:nvSpPr>
        <p:spPr/>
        <p:txBody>
          <a:bodyPr/>
          <a:lstStyle/>
          <a:p>
            <a:r>
              <a:rPr lang="en-US"/>
              <a:t>TFS-EA Meeting</a:t>
            </a:r>
          </a:p>
        </p:txBody>
      </p:sp>
      <p:sp>
        <p:nvSpPr>
          <p:cNvPr id="6" name="Slide Number Placeholder 5">
            <a:extLst>
              <a:ext uri="{FF2B5EF4-FFF2-40B4-BE49-F238E27FC236}">
                <a16:creationId xmlns:a16="http://schemas.microsoft.com/office/drawing/2014/main" id="{4FBFBC15-8646-3747-AAA0-433518CB6911}"/>
              </a:ext>
            </a:extLst>
          </p:cNvPr>
          <p:cNvSpPr>
            <a:spLocks noGrp="1"/>
          </p:cNvSpPr>
          <p:nvPr>
            <p:ph type="sldNum" sz="quarter" idx="12"/>
          </p:nvPr>
        </p:nvSpPr>
        <p:spPr/>
        <p:txBody>
          <a:bodyPr/>
          <a:lstStyle/>
          <a:p>
            <a:fld id="{45E37438-0012-6A48-B298-426123B8AE95}" type="slidenum">
              <a:rPr lang="en-US" smtClean="0"/>
              <a:t>‹#›</a:t>
            </a:fld>
            <a:endParaRPr lang="en-US"/>
          </a:p>
        </p:txBody>
      </p:sp>
    </p:spTree>
    <p:extLst>
      <p:ext uri="{BB962C8B-B14F-4D97-AF65-F5344CB8AC3E}">
        <p14:creationId xmlns:p14="http://schemas.microsoft.com/office/powerpoint/2010/main" val="690626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4507-228A-714C-91BC-754D5A244D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445E85-73ED-5448-BDE2-4BB9CECEE7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02FF62-4190-6440-951F-C9A931D711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A99B21-1865-EE42-A766-E1630A0B143C}"/>
              </a:ext>
            </a:extLst>
          </p:cNvPr>
          <p:cNvSpPr>
            <a:spLocks noGrp="1"/>
          </p:cNvSpPr>
          <p:nvPr>
            <p:ph type="dt" sz="half" idx="10"/>
          </p:nvPr>
        </p:nvSpPr>
        <p:spPr/>
        <p:txBody>
          <a:bodyPr/>
          <a:lstStyle/>
          <a:p>
            <a:r>
              <a:rPr lang="en-US"/>
              <a:t>4/10/2020</a:t>
            </a:r>
          </a:p>
        </p:txBody>
      </p:sp>
      <p:sp>
        <p:nvSpPr>
          <p:cNvPr id="6" name="Footer Placeholder 5">
            <a:extLst>
              <a:ext uri="{FF2B5EF4-FFF2-40B4-BE49-F238E27FC236}">
                <a16:creationId xmlns:a16="http://schemas.microsoft.com/office/drawing/2014/main" id="{CDAE1D47-9197-2D4F-996E-243007DA62A8}"/>
              </a:ext>
            </a:extLst>
          </p:cNvPr>
          <p:cNvSpPr>
            <a:spLocks noGrp="1"/>
          </p:cNvSpPr>
          <p:nvPr>
            <p:ph type="ftr" sz="quarter" idx="11"/>
          </p:nvPr>
        </p:nvSpPr>
        <p:spPr/>
        <p:txBody>
          <a:bodyPr/>
          <a:lstStyle/>
          <a:p>
            <a:r>
              <a:rPr lang="en-US"/>
              <a:t>TFS-EA Meeting</a:t>
            </a:r>
          </a:p>
        </p:txBody>
      </p:sp>
      <p:sp>
        <p:nvSpPr>
          <p:cNvPr id="7" name="Slide Number Placeholder 6">
            <a:extLst>
              <a:ext uri="{FF2B5EF4-FFF2-40B4-BE49-F238E27FC236}">
                <a16:creationId xmlns:a16="http://schemas.microsoft.com/office/drawing/2014/main" id="{BD73ED47-EFD4-744E-875A-68D08615A666}"/>
              </a:ext>
            </a:extLst>
          </p:cNvPr>
          <p:cNvSpPr>
            <a:spLocks noGrp="1"/>
          </p:cNvSpPr>
          <p:nvPr>
            <p:ph type="sldNum" sz="quarter" idx="12"/>
          </p:nvPr>
        </p:nvSpPr>
        <p:spPr/>
        <p:txBody>
          <a:bodyPr/>
          <a:lstStyle/>
          <a:p>
            <a:fld id="{45E37438-0012-6A48-B298-426123B8AE95}" type="slidenum">
              <a:rPr lang="en-US" smtClean="0"/>
              <a:t>‹#›</a:t>
            </a:fld>
            <a:endParaRPr lang="en-US"/>
          </a:p>
        </p:txBody>
      </p:sp>
    </p:spTree>
    <p:extLst>
      <p:ext uri="{BB962C8B-B14F-4D97-AF65-F5344CB8AC3E}">
        <p14:creationId xmlns:p14="http://schemas.microsoft.com/office/powerpoint/2010/main" val="2618993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169F-060C-BA4F-8E3F-5FF94C429E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DF89AC-6FB9-1046-8A7A-F5D72DAC8E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952B79-3EB7-0A49-8A76-9443D9D670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761C76-B1D9-D746-9789-35A153A684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CEF85B-B05D-C946-A1CB-649B6C8D11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BE2581-8172-3B43-B438-6032CC40D0C7}"/>
              </a:ext>
            </a:extLst>
          </p:cNvPr>
          <p:cNvSpPr>
            <a:spLocks noGrp="1"/>
          </p:cNvSpPr>
          <p:nvPr>
            <p:ph type="dt" sz="half" idx="10"/>
          </p:nvPr>
        </p:nvSpPr>
        <p:spPr/>
        <p:txBody>
          <a:bodyPr/>
          <a:lstStyle/>
          <a:p>
            <a:r>
              <a:rPr lang="en-US"/>
              <a:t>4/10/2020</a:t>
            </a:r>
          </a:p>
        </p:txBody>
      </p:sp>
      <p:sp>
        <p:nvSpPr>
          <p:cNvPr id="8" name="Footer Placeholder 7">
            <a:extLst>
              <a:ext uri="{FF2B5EF4-FFF2-40B4-BE49-F238E27FC236}">
                <a16:creationId xmlns:a16="http://schemas.microsoft.com/office/drawing/2014/main" id="{6E3C34CB-9266-EE4F-99AB-7D1C8E2389A5}"/>
              </a:ext>
            </a:extLst>
          </p:cNvPr>
          <p:cNvSpPr>
            <a:spLocks noGrp="1"/>
          </p:cNvSpPr>
          <p:nvPr>
            <p:ph type="ftr" sz="quarter" idx="11"/>
          </p:nvPr>
        </p:nvSpPr>
        <p:spPr/>
        <p:txBody>
          <a:bodyPr/>
          <a:lstStyle/>
          <a:p>
            <a:r>
              <a:rPr lang="en-US"/>
              <a:t>TFS-EA Meeting</a:t>
            </a:r>
          </a:p>
        </p:txBody>
      </p:sp>
      <p:sp>
        <p:nvSpPr>
          <p:cNvPr id="9" name="Slide Number Placeholder 8">
            <a:extLst>
              <a:ext uri="{FF2B5EF4-FFF2-40B4-BE49-F238E27FC236}">
                <a16:creationId xmlns:a16="http://schemas.microsoft.com/office/drawing/2014/main" id="{B3E92533-7AB5-704C-B65E-E501A95DCEE5}"/>
              </a:ext>
            </a:extLst>
          </p:cNvPr>
          <p:cNvSpPr>
            <a:spLocks noGrp="1"/>
          </p:cNvSpPr>
          <p:nvPr>
            <p:ph type="sldNum" sz="quarter" idx="12"/>
          </p:nvPr>
        </p:nvSpPr>
        <p:spPr/>
        <p:txBody>
          <a:bodyPr/>
          <a:lstStyle/>
          <a:p>
            <a:fld id="{45E37438-0012-6A48-B298-426123B8AE95}" type="slidenum">
              <a:rPr lang="en-US" smtClean="0"/>
              <a:t>‹#›</a:t>
            </a:fld>
            <a:endParaRPr lang="en-US"/>
          </a:p>
        </p:txBody>
      </p:sp>
    </p:spTree>
    <p:extLst>
      <p:ext uri="{BB962C8B-B14F-4D97-AF65-F5344CB8AC3E}">
        <p14:creationId xmlns:p14="http://schemas.microsoft.com/office/powerpoint/2010/main" val="2942529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245C-8F24-0546-B696-18918B1EC9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29D6E8-6366-EB4B-B545-D6552AD17CDA}"/>
              </a:ext>
            </a:extLst>
          </p:cNvPr>
          <p:cNvSpPr>
            <a:spLocks noGrp="1"/>
          </p:cNvSpPr>
          <p:nvPr>
            <p:ph type="dt" sz="half" idx="10"/>
          </p:nvPr>
        </p:nvSpPr>
        <p:spPr/>
        <p:txBody>
          <a:bodyPr/>
          <a:lstStyle/>
          <a:p>
            <a:r>
              <a:rPr lang="en-US"/>
              <a:t>4/10/2020</a:t>
            </a:r>
          </a:p>
        </p:txBody>
      </p:sp>
      <p:sp>
        <p:nvSpPr>
          <p:cNvPr id="4" name="Footer Placeholder 3">
            <a:extLst>
              <a:ext uri="{FF2B5EF4-FFF2-40B4-BE49-F238E27FC236}">
                <a16:creationId xmlns:a16="http://schemas.microsoft.com/office/drawing/2014/main" id="{3E5099DC-2E49-BB4B-9EDA-A4085D3DDB66}"/>
              </a:ext>
            </a:extLst>
          </p:cNvPr>
          <p:cNvSpPr>
            <a:spLocks noGrp="1"/>
          </p:cNvSpPr>
          <p:nvPr>
            <p:ph type="ftr" sz="quarter" idx="11"/>
          </p:nvPr>
        </p:nvSpPr>
        <p:spPr/>
        <p:txBody>
          <a:bodyPr/>
          <a:lstStyle/>
          <a:p>
            <a:r>
              <a:rPr lang="en-US"/>
              <a:t>TFS-EA Meeting</a:t>
            </a:r>
          </a:p>
        </p:txBody>
      </p:sp>
      <p:sp>
        <p:nvSpPr>
          <p:cNvPr id="5" name="Slide Number Placeholder 4">
            <a:extLst>
              <a:ext uri="{FF2B5EF4-FFF2-40B4-BE49-F238E27FC236}">
                <a16:creationId xmlns:a16="http://schemas.microsoft.com/office/drawing/2014/main" id="{534C74BB-3BD2-DD4B-94EA-E5E84AE8CB52}"/>
              </a:ext>
            </a:extLst>
          </p:cNvPr>
          <p:cNvSpPr>
            <a:spLocks noGrp="1"/>
          </p:cNvSpPr>
          <p:nvPr>
            <p:ph type="sldNum" sz="quarter" idx="12"/>
          </p:nvPr>
        </p:nvSpPr>
        <p:spPr/>
        <p:txBody>
          <a:bodyPr/>
          <a:lstStyle/>
          <a:p>
            <a:fld id="{45E37438-0012-6A48-B298-426123B8AE95}" type="slidenum">
              <a:rPr lang="en-US" smtClean="0"/>
              <a:t>‹#›</a:t>
            </a:fld>
            <a:endParaRPr lang="en-US"/>
          </a:p>
        </p:txBody>
      </p:sp>
    </p:spTree>
    <p:extLst>
      <p:ext uri="{BB962C8B-B14F-4D97-AF65-F5344CB8AC3E}">
        <p14:creationId xmlns:p14="http://schemas.microsoft.com/office/powerpoint/2010/main" val="1523063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821EA6-EECD-2448-9074-8C12021DC869}"/>
              </a:ext>
            </a:extLst>
          </p:cNvPr>
          <p:cNvSpPr>
            <a:spLocks noGrp="1"/>
          </p:cNvSpPr>
          <p:nvPr>
            <p:ph type="dt" sz="half" idx="10"/>
          </p:nvPr>
        </p:nvSpPr>
        <p:spPr/>
        <p:txBody>
          <a:bodyPr/>
          <a:lstStyle/>
          <a:p>
            <a:r>
              <a:rPr lang="en-US"/>
              <a:t>4/10/2020</a:t>
            </a:r>
          </a:p>
        </p:txBody>
      </p:sp>
      <p:sp>
        <p:nvSpPr>
          <p:cNvPr id="3" name="Footer Placeholder 2">
            <a:extLst>
              <a:ext uri="{FF2B5EF4-FFF2-40B4-BE49-F238E27FC236}">
                <a16:creationId xmlns:a16="http://schemas.microsoft.com/office/drawing/2014/main" id="{E651AA5A-720B-9140-8D9C-CBF12D360510}"/>
              </a:ext>
            </a:extLst>
          </p:cNvPr>
          <p:cNvSpPr>
            <a:spLocks noGrp="1"/>
          </p:cNvSpPr>
          <p:nvPr>
            <p:ph type="ftr" sz="quarter" idx="11"/>
          </p:nvPr>
        </p:nvSpPr>
        <p:spPr/>
        <p:txBody>
          <a:bodyPr/>
          <a:lstStyle/>
          <a:p>
            <a:r>
              <a:rPr lang="en-US"/>
              <a:t>TFS-EA Meeting</a:t>
            </a:r>
          </a:p>
        </p:txBody>
      </p:sp>
      <p:sp>
        <p:nvSpPr>
          <p:cNvPr id="4" name="Slide Number Placeholder 3">
            <a:extLst>
              <a:ext uri="{FF2B5EF4-FFF2-40B4-BE49-F238E27FC236}">
                <a16:creationId xmlns:a16="http://schemas.microsoft.com/office/drawing/2014/main" id="{16C73141-7BFE-EB44-A4F4-9D294359D927}"/>
              </a:ext>
            </a:extLst>
          </p:cNvPr>
          <p:cNvSpPr>
            <a:spLocks noGrp="1"/>
          </p:cNvSpPr>
          <p:nvPr>
            <p:ph type="sldNum" sz="quarter" idx="12"/>
          </p:nvPr>
        </p:nvSpPr>
        <p:spPr/>
        <p:txBody>
          <a:bodyPr/>
          <a:lstStyle/>
          <a:p>
            <a:fld id="{45E37438-0012-6A48-B298-426123B8AE95}" type="slidenum">
              <a:rPr lang="en-US" smtClean="0"/>
              <a:t>‹#›</a:t>
            </a:fld>
            <a:endParaRPr lang="en-US"/>
          </a:p>
        </p:txBody>
      </p:sp>
    </p:spTree>
    <p:extLst>
      <p:ext uri="{BB962C8B-B14F-4D97-AF65-F5344CB8AC3E}">
        <p14:creationId xmlns:p14="http://schemas.microsoft.com/office/powerpoint/2010/main" val="509352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C45D6-3ABA-9442-9A65-A3873B9177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21CA59-43A1-E441-95ED-0D120D1B49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4B208D-EDAA-C84C-82B9-CE67E66144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792449-6912-8A49-A312-A346FF224AC9}"/>
              </a:ext>
            </a:extLst>
          </p:cNvPr>
          <p:cNvSpPr>
            <a:spLocks noGrp="1"/>
          </p:cNvSpPr>
          <p:nvPr>
            <p:ph type="dt" sz="half" idx="10"/>
          </p:nvPr>
        </p:nvSpPr>
        <p:spPr/>
        <p:txBody>
          <a:bodyPr/>
          <a:lstStyle/>
          <a:p>
            <a:r>
              <a:rPr lang="en-US"/>
              <a:t>4/10/2020</a:t>
            </a:r>
          </a:p>
        </p:txBody>
      </p:sp>
      <p:sp>
        <p:nvSpPr>
          <p:cNvPr id="6" name="Footer Placeholder 5">
            <a:extLst>
              <a:ext uri="{FF2B5EF4-FFF2-40B4-BE49-F238E27FC236}">
                <a16:creationId xmlns:a16="http://schemas.microsoft.com/office/drawing/2014/main" id="{3EC69043-EF0E-A140-BCED-569D23ADAB28}"/>
              </a:ext>
            </a:extLst>
          </p:cNvPr>
          <p:cNvSpPr>
            <a:spLocks noGrp="1"/>
          </p:cNvSpPr>
          <p:nvPr>
            <p:ph type="ftr" sz="quarter" idx="11"/>
          </p:nvPr>
        </p:nvSpPr>
        <p:spPr/>
        <p:txBody>
          <a:bodyPr/>
          <a:lstStyle/>
          <a:p>
            <a:r>
              <a:rPr lang="en-US"/>
              <a:t>TFS-EA Meeting</a:t>
            </a:r>
          </a:p>
        </p:txBody>
      </p:sp>
      <p:sp>
        <p:nvSpPr>
          <p:cNvPr id="7" name="Slide Number Placeholder 6">
            <a:extLst>
              <a:ext uri="{FF2B5EF4-FFF2-40B4-BE49-F238E27FC236}">
                <a16:creationId xmlns:a16="http://schemas.microsoft.com/office/drawing/2014/main" id="{B1BDE0B6-97F6-274F-B5E6-71EFEF90257B}"/>
              </a:ext>
            </a:extLst>
          </p:cNvPr>
          <p:cNvSpPr>
            <a:spLocks noGrp="1"/>
          </p:cNvSpPr>
          <p:nvPr>
            <p:ph type="sldNum" sz="quarter" idx="12"/>
          </p:nvPr>
        </p:nvSpPr>
        <p:spPr/>
        <p:txBody>
          <a:bodyPr/>
          <a:lstStyle/>
          <a:p>
            <a:fld id="{45E37438-0012-6A48-B298-426123B8AE95}" type="slidenum">
              <a:rPr lang="en-US" smtClean="0"/>
              <a:t>‹#›</a:t>
            </a:fld>
            <a:endParaRPr lang="en-US"/>
          </a:p>
        </p:txBody>
      </p:sp>
    </p:spTree>
    <p:extLst>
      <p:ext uri="{BB962C8B-B14F-4D97-AF65-F5344CB8AC3E}">
        <p14:creationId xmlns:p14="http://schemas.microsoft.com/office/powerpoint/2010/main" val="1291358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4412-FE50-1841-89B5-F402BFDF5C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F92044-AF8E-EA4A-A76D-24BD9EACBE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39E468-3C6A-864B-A32A-7CED318CD2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E40CFE-023D-B845-BFA8-DABEDEF6C0E8}"/>
              </a:ext>
            </a:extLst>
          </p:cNvPr>
          <p:cNvSpPr>
            <a:spLocks noGrp="1"/>
          </p:cNvSpPr>
          <p:nvPr>
            <p:ph type="dt" sz="half" idx="10"/>
          </p:nvPr>
        </p:nvSpPr>
        <p:spPr/>
        <p:txBody>
          <a:bodyPr/>
          <a:lstStyle/>
          <a:p>
            <a:r>
              <a:rPr lang="en-US"/>
              <a:t>4/10/2020</a:t>
            </a:r>
          </a:p>
        </p:txBody>
      </p:sp>
      <p:sp>
        <p:nvSpPr>
          <p:cNvPr id="6" name="Footer Placeholder 5">
            <a:extLst>
              <a:ext uri="{FF2B5EF4-FFF2-40B4-BE49-F238E27FC236}">
                <a16:creationId xmlns:a16="http://schemas.microsoft.com/office/drawing/2014/main" id="{4B1F9C60-AE89-4748-85FE-ACF74FEE6217}"/>
              </a:ext>
            </a:extLst>
          </p:cNvPr>
          <p:cNvSpPr>
            <a:spLocks noGrp="1"/>
          </p:cNvSpPr>
          <p:nvPr>
            <p:ph type="ftr" sz="quarter" idx="11"/>
          </p:nvPr>
        </p:nvSpPr>
        <p:spPr/>
        <p:txBody>
          <a:bodyPr/>
          <a:lstStyle/>
          <a:p>
            <a:r>
              <a:rPr lang="en-US"/>
              <a:t>TFS-EA Meeting</a:t>
            </a:r>
          </a:p>
        </p:txBody>
      </p:sp>
      <p:sp>
        <p:nvSpPr>
          <p:cNvPr id="7" name="Slide Number Placeholder 6">
            <a:extLst>
              <a:ext uri="{FF2B5EF4-FFF2-40B4-BE49-F238E27FC236}">
                <a16:creationId xmlns:a16="http://schemas.microsoft.com/office/drawing/2014/main" id="{C351B777-F373-1441-9FB3-56FC7B8EA32F}"/>
              </a:ext>
            </a:extLst>
          </p:cNvPr>
          <p:cNvSpPr>
            <a:spLocks noGrp="1"/>
          </p:cNvSpPr>
          <p:nvPr>
            <p:ph type="sldNum" sz="quarter" idx="12"/>
          </p:nvPr>
        </p:nvSpPr>
        <p:spPr/>
        <p:txBody>
          <a:bodyPr/>
          <a:lstStyle/>
          <a:p>
            <a:fld id="{45E37438-0012-6A48-B298-426123B8AE95}" type="slidenum">
              <a:rPr lang="en-US" smtClean="0"/>
              <a:t>‹#›</a:t>
            </a:fld>
            <a:endParaRPr lang="en-US"/>
          </a:p>
        </p:txBody>
      </p:sp>
    </p:spTree>
    <p:extLst>
      <p:ext uri="{BB962C8B-B14F-4D97-AF65-F5344CB8AC3E}">
        <p14:creationId xmlns:p14="http://schemas.microsoft.com/office/powerpoint/2010/main" val="698497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3FB7ED-25EE-A34B-B865-A43CF43855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91DB69-3E83-D04E-9854-4D8B7200D3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987688-E577-6F46-A441-CEE8274C6F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4/10/2020</a:t>
            </a:r>
            <a:endParaRPr lang="en-US" dirty="0"/>
          </a:p>
        </p:txBody>
      </p:sp>
      <p:sp>
        <p:nvSpPr>
          <p:cNvPr id="5" name="Footer Placeholder 4">
            <a:extLst>
              <a:ext uri="{FF2B5EF4-FFF2-40B4-BE49-F238E27FC236}">
                <a16:creationId xmlns:a16="http://schemas.microsoft.com/office/drawing/2014/main" id="{090F10D1-EB18-7E49-85E4-14D1F24D74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TFS-EA Meeting</a:t>
            </a:r>
          </a:p>
        </p:txBody>
      </p:sp>
      <p:sp>
        <p:nvSpPr>
          <p:cNvPr id="6" name="Slide Number Placeholder 5">
            <a:extLst>
              <a:ext uri="{FF2B5EF4-FFF2-40B4-BE49-F238E27FC236}">
                <a16:creationId xmlns:a16="http://schemas.microsoft.com/office/drawing/2014/main" id="{48F91DE9-302B-FE43-8138-D304554163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E37438-0012-6A48-B298-426123B8AE95}" type="slidenum">
              <a:rPr lang="en-US" smtClean="0"/>
              <a:t>‹#›</a:t>
            </a:fld>
            <a:endParaRPr lang="en-US"/>
          </a:p>
        </p:txBody>
      </p:sp>
    </p:spTree>
    <p:extLst>
      <p:ext uri="{BB962C8B-B14F-4D97-AF65-F5344CB8AC3E}">
        <p14:creationId xmlns:p14="http://schemas.microsoft.com/office/powerpoint/2010/main" val="2536329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FCBD9A-15C0-48D4-A16A-D53C309A8A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E0A061-46C0-4A1F-9C4A-980EAA64AB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B11401-DE4F-4A19-BB70-EB5051B181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4/10/2020</a:t>
            </a:r>
          </a:p>
        </p:txBody>
      </p:sp>
      <p:sp>
        <p:nvSpPr>
          <p:cNvPr id="5" name="Footer Placeholder 4">
            <a:extLst>
              <a:ext uri="{FF2B5EF4-FFF2-40B4-BE49-F238E27FC236}">
                <a16:creationId xmlns:a16="http://schemas.microsoft.com/office/drawing/2014/main" id="{31D1A59E-9AF9-4840-897F-17D4BD869E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TFS-EA Meeting</a:t>
            </a:r>
          </a:p>
        </p:txBody>
      </p:sp>
      <p:sp>
        <p:nvSpPr>
          <p:cNvPr id="6" name="Slide Number Placeholder 5">
            <a:extLst>
              <a:ext uri="{FF2B5EF4-FFF2-40B4-BE49-F238E27FC236}">
                <a16:creationId xmlns:a16="http://schemas.microsoft.com/office/drawing/2014/main" id="{50266057-03B4-4024-AB26-68C50779FD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4F51A0-138A-4D6E-B23A-3AC824B0997E}" type="slidenum">
              <a:rPr lang="en-US" smtClean="0"/>
              <a:t>‹#›</a:t>
            </a:fld>
            <a:endParaRPr lang="en-US"/>
          </a:p>
        </p:txBody>
      </p:sp>
    </p:spTree>
    <p:extLst>
      <p:ext uri="{BB962C8B-B14F-4D97-AF65-F5344CB8AC3E}">
        <p14:creationId xmlns:p14="http://schemas.microsoft.com/office/powerpoint/2010/main" val="221801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8142C-2394-F945-A203-4E6C58BD1BD0}"/>
              </a:ext>
            </a:extLst>
          </p:cNvPr>
          <p:cNvSpPr>
            <a:spLocks noGrp="1"/>
          </p:cNvSpPr>
          <p:nvPr>
            <p:ph type="ctrTitle"/>
          </p:nvPr>
        </p:nvSpPr>
        <p:spPr/>
        <p:txBody>
          <a:bodyPr/>
          <a:lstStyle/>
          <a:p>
            <a:r>
              <a:rPr lang="en-US" dirty="0"/>
              <a:t>Connect on DDD – Part II</a:t>
            </a:r>
          </a:p>
        </p:txBody>
      </p:sp>
      <p:sp>
        <p:nvSpPr>
          <p:cNvPr id="3" name="Subtitle 2">
            <a:extLst>
              <a:ext uri="{FF2B5EF4-FFF2-40B4-BE49-F238E27FC236}">
                <a16:creationId xmlns:a16="http://schemas.microsoft.com/office/drawing/2014/main" id="{26D18ED7-58D4-DB4A-98A6-88B9984E587B}"/>
              </a:ext>
            </a:extLst>
          </p:cNvPr>
          <p:cNvSpPr>
            <a:spLocks noGrp="1"/>
          </p:cNvSpPr>
          <p:nvPr>
            <p:ph type="subTitle" idx="1"/>
          </p:nvPr>
        </p:nvSpPr>
        <p:spPr/>
        <p:txBody>
          <a:bodyPr/>
          <a:lstStyle/>
          <a:p>
            <a:r>
              <a:rPr lang="en-US" dirty="0"/>
              <a:t>Slobodan Sipcic</a:t>
            </a:r>
          </a:p>
          <a:p>
            <a:r>
              <a:rPr lang="en-US" dirty="0"/>
              <a:t>April 10, 2020</a:t>
            </a:r>
          </a:p>
        </p:txBody>
      </p:sp>
      <p:sp>
        <p:nvSpPr>
          <p:cNvPr id="4" name="Date Placeholder 3">
            <a:extLst>
              <a:ext uri="{FF2B5EF4-FFF2-40B4-BE49-F238E27FC236}">
                <a16:creationId xmlns:a16="http://schemas.microsoft.com/office/drawing/2014/main" id="{ADF5030C-A6EC-46A6-A73D-10F6BD07D3D8}"/>
              </a:ext>
            </a:extLst>
          </p:cNvPr>
          <p:cNvSpPr>
            <a:spLocks noGrp="1"/>
          </p:cNvSpPr>
          <p:nvPr>
            <p:ph type="dt" sz="half" idx="10"/>
          </p:nvPr>
        </p:nvSpPr>
        <p:spPr/>
        <p:txBody>
          <a:bodyPr/>
          <a:lstStyle/>
          <a:p>
            <a:r>
              <a:rPr lang="en-US"/>
              <a:t>4/10/2020</a:t>
            </a:r>
            <a:endParaRPr lang="en-US" dirty="0"/>
          </a:p>
        </p:txBody>
      </p:sp>
      <p:sp>
        <p:nvSpPr>
          <p:cNvPr id="5" name="Footer Placeholder 4">
            <a:extLst>
              <a:ext uri="{FF2B5EF4-FFF2-40B4-BE49-F238E27FC236}">
                <a16:creationId xmlns:a16="http://schemas.microsoft.com/office/drawing/2014/main" id="{D7A0A372-35E1-451E-B643-5CD271C996C9}"/>
              </a:ext>
            </a:extLst>
          </p:cNvPr>
          <p:cNvSpPr>
            <a:spLocks noGrp="1"/>
          </p:cNvSpPr>
          <p:nvPr>
            <p:ph type="ftr" sz="quarter" idx="11"/>
          </p:nvPr>
        </p:nvSpPr>
        <p:spPr/>
        <p:txBody>
          <a:bodyPr/>
          <a:lstStyle/>
          <a:p>
            <a:r>
              <a:rPr lang="en-US"/>
              <a:t>TFS-EA Meeting</a:t>
            </a:r>
            <a:endParaRPr lang="en-US" dirty="0"/>
          </a:p>
        </p:txBody>
      </p:sp>
      <p:sp>
        <p:nvSpPr>
          <p:cNvPr id="6" name="Slide Number Placeholder 5">
            <a:extLst>
              <a:ext uri="{FF2B5EF4-FFF2-40B4-BE49-F238E27FC236}">
                <a16:creationId xmlns:a16="http://schemas.microsoft.com/office/drawing/2014/main" id="{86589E57-B8B0-4D67-9A42-0F7A0C69D05E}"/>
              </a:ext>
            </a:extLst>
          </p:cNvPr>
          <p:cNvSpPr>
            <a:spLocks noGrp="1"/>
          </p:cNvSpPr>
          <p:nvPr>
            <p:ph type="sldNum" sz="quarter" idx="12"/>
          </p:nvPr>
        </p:nvSpPr>
        <p:spPr/>
        <p:txBody>
          <a:bodyPr/>
          <a:lstStyle/>
          <a:p>
            <a:fld id="{6AF9EB62-6F5F-4459-8520-E46D858F73B9}" type="slidenum">
              <a:rPr lang="en-US" smtClean="0"/>
              <a:pPr/>
              <a:t>1</a:t>
            </a:fld>
            <a:endParaRPr lang="en-US" dirty="0"/>
          </a:p>
        </p:txBody>
      </p:sp>
    </p:spTree>
    <p:extLst>
      <p:ext uri="{BB962C8B-B14F-4D97-AF65-F5344CB8AC3E}">
        <p14:creationId xmlns:p14="http://schemas.microsoft.com/office/powerpoint/2010/main" val="1058410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24D0-D3BB-6C4C-9B2D-41F8C8FC0D79}"/>
              </a:ext>
            </a:extLst>
          </p:cNvPr>
          <p:cNvSpPr>
            <a:spLocks noGrp="1"/>
          </p:cNvSpPr>
          <p:nvPr>
            <p:ph type="title"/>
          </p:nvPr>
        </p:nvSpPr>
        <p:spPr>
          <a:xfrm>
            <a:off x="576942" y="0"/>
            <a:ext cx="10515600" cy="1128156"/>
          </a:xfrm>
        </p:spPr>
        <p:txBody>
          <a:bodyPr/>
          <a:lstStyle/>
          <a:p>
            <a:r>
              <a:rPr lang="en-US" dirty="0"/>
              <a:t>Microservices Meet DDD Aggregates</a:t>
            </a:r>
          </a:p>
        </p:txBody>
      </p:sp>
      <p:sp>
        <p:nvSpPr>
          <p:cNvPr id="4" name="Content Placeholder 2">
            <a:extLst>
              <a:ext uri="{FF2B5EF4-FFF2-40B4-BE49-F238E27FC236}">
                <a16:creationId xmlns:a16="http://schemas.microsoft.com/office/drawing/2014/main" id="{E4FC8D38-B2C7-DC48-8E9E-64BF11B014DB}"/>
              </a:ext>
            </a:extLst>
          </p:cNvPr>
          <p:cNvSpPr txBox="1">
            <a:spLocks/>
          </p:cNvSpPr>
          <p:nvPr/>
        </p:nvSpPr>
        <p:spPr>
          <a:xfrm>
            <a:off x="625434" y="992973"/>
            <a:ext cx="11154888" cy="89041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Microservices are borne out of peoples’ frustrations with monolithic applications. The microservice architectural style is an approach for developing an application as a suite of small loosely coupled and independently deployable services. </a:t>
            </a:r>
          </a:p>
        </p:txBody>
      </p:sp>
      <p:sp>
        <p:nvSpPr>
          <p:cNvPr id="7" name="Content Placeholder 2">
            <a:extLst>
              <a:ext uri="{FF2B5EF4-FFF2-40B4-BE49-F238E27FC236}">
                <a16:creationId xmlns:a16="http://schemas.microsoft.com/office/drawing/2014/main" id="{FB8191A9-B59D-7C41-AEB9-8AE46972D7B3}"/>
              </a:ext>
            </a:extLst>
          </p:cNvPr>
          <p:cNvSpPr txBox="1">
            <a:spLocks/>
          </p:cNvSpPr>
          <p:nvPr/>
        </p:nvSpPr>
        <p:spPr>
          <a:xfrm>
            <a:off x="3398294" y="2243959"/>
            <a:ext cx="8261504" cy="430190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These microservices typically:</a:t>
            </a:r>
          </a:p>
          <a:p>
            <a:r>
              <a:rPr lang="en-US" sz="1800" dirty="0"/>
              <a:t>Have their own stack, inclusive of the database and data model,</a:t>
            </a:r>
          </a:p>
          <a:p>
            <a:r>
              <a:rPr lang="en-US" sz="1800" dirty="0"/>
              <a:t>Run in their own process and communicate with one another over a combination of REST APIs, event streaming, or message brokers.</a:t>
            </a:r>
          </a:p>
          <a:p>
            <a:r>
              <a:rPr lang="en-US" sz="1800" dirty="0"/>
              <a:t>Are built around business capabilities and are independently deployable by fully automated deployment machinery. </a:t>
            </a:r>
          </a:p>
          <a:p>
            <a:r>
              <a:rPr lang="en-US" sz="1800" dirty="0"/>
              <a:t>Support evolutionary design to allow for frequent, fast, and well-controlled changes to software.</a:t>
            </a:r>
          </a:p>
          <a:p>
            <a:pPr marL="0" indent="0">
              <a:buNone/>
            </a:pPr>
            <a:r>
              <a:rPr lang="en-US" sz="1800" dirty="0"/>
              <a:t>DDD Aggregates meet Microservices:</a:t>
            </a:r>
          </a:p>
          <a:p>
            <a:r>
              <a:rPr lang="en-US" sz="1800" dirty="0"/>
              <a:t>The principles of Domain-Driven Design can assist microservice design through establishing Bounded Context, defining Aggregates and Repositories and then, using that  information to define and design microservices.</a:t>
            </a:r>
          </a:p>
        </p:txBody>
      </p:sp>
      <p:pic>
        <p:nvPicPr>
          <p:cNvPr id="6" name="Picture 5" descr="A close up of a logo&#10;&#10;Description automatically generated">
            <a:extLst>
              <a:ext uri="{FF2B5EF4-FFF2-40B4-BE49-F238E27FC236}">
                <a16:creationId xmlns:a16="http://schemas.microsoft.com/office/drawing/2014/main" id="{923B5060-9E0E-744F-8C16-97C055DF5E47}"/>
              </a:ext>
            </a:extLst>
          </p:cNvPr>
          <p:cNvPicPr>
            <a:picLocks noChangeAspect="1"/>
          </p:cNvPicPr>
          <p:nvPr/>
        </p:nvPicPr>
        <p:blipFill>
          <a:blip r:embed="rId2"/>
          <a:stretch>
            <a:fillRect/>
          </a:stretch>
        </p:blipFill>
        <p:spPr>
          <a:xfrm>
            <a:off x="1563927" y="2382329"/>
            <a:ext cx="825500" cy="914400"/>
          </a:xfrm>
          <a:prstGeom prst="rect">
            <a:avLst/>
          </a:prstGeom>
        </p:spPr>
      </p:pic>
      <p:pic>
        <p:nvPicPr>
          <p:cNvPr id="10" name="Picture 9" descr="A close up of a logo&#10;&#10;Description automatically generated">
            <a:extLst>
              <a:ext uri="{FF2B5EF4-FFF2-40B4-BE49-F238E27FC236}">
                <a16:creationId xmlns:a16="http://schemas.microsoft.com/office/drawing/2014/main" id="{91C68EE9-8646-6D45-B76D-E42E4C747E70}"/>
              </a:ext>
            </a:extLst>
          </p:cNvPr>
          <p:cNvPicPr>
            <a:picLocks noChangeAspect="1"/>
          </p:cNvPicPr>
          <p:nvPr/>
        </p:nvPicPr>
        <p:blipFill>
          <a:blip r:embed="rId3"/>
          <a:stretch>
            <a:fillRect/>
          </a:stretch>
        </p:blipFill>
        <p:spPr>
          <a:xfrm>
            <a:off x="801927" y="3715793"/>
            <a:ext cx="2349500" cy="1968500"/>
          </a:xfrm>
          <a:prstGeom prst="rect">
            <a:avLst/>
          </a:prstGeom>
        </p:spPr>
      </p:pic>
      <p:sp>
        <p:nvSpPr>
          <p:cNvPr id="3" name="Date Placeholder 2">
            <a:extLst>
              <a:ext uri="{FF2B5EF4-FFF2-40B4-BE49-F238E27FC236}">
                <a16:creationId xmlns:a16="http://schemas.microsoft.com/office/drawing/2014/main" id="{965146A1-70BE-4EEE-95E9-D9A6D991588B}"/>
              </a:ext>
            </a:extLst>
          </p:cNvPr>
          <p:cNvSpPr>
            <a:spLocks noGrp="1"/>
          </p:cNvSpPr>
          <p:nvPr>
            <p:ph type="dt" sz="half" idx="10"/>
          </p:nvPr>
        </p:nvSpPr>
        <p:spPr/>
        <p:txBody>
          <a:bodyPr/>
          <a:lstStyle/>
          <a:p>
            <a:r>
              <a:rPr lang="en-US"/>
              <a:t>4/10/2020</a:t>
            </a:r>
          </a:p>
        </p:txBody>
      </p:sp>
      <p:sp>
        <p:nvSpPr>
          <p:cNvPr id="5" name="Footer Placeholder 4">
            <a:extLst>
              <a:ext uri="{FF2B5EF4-FFF2-40B4-BE49-F238E27FC236}">
                <a16:creationId xmlns:a16="http://schemas.microsoft.com/office/drawing/2014/main" id="{DA6E4D06-390C-495D-9DEF-1107E5703509}"/>
              </a:ext>
            </a:extLst>
          </p:cNvPr>
          <p:cNvSpPr>
            <a:spLocks noGrp="1"/>
          </p:cNvSpPr>
          <p:nvPr>
            <p:ph type="ftr" sz="quarter" idx="11"/>
          </p:nvPr>
        </p:nvSpPr>
        <p:spPr/>
        <p:txBody>
          <a:bodyPr/>
          <a:lstStyle/>
          <a:p>
            <a:r>
              <a:rPr lang="en-US"/>
              <a:t>TFS-EA Meeting</a:t>
            </a:r>
          </a:p>
        </p:txBody>
      </p:sp>
      <p:sp>
        <p:nvSpPr>
          <p:cNvPr id="8" name="Slide Number Placeholder 7">
            <a:extLst>
              <a:ext uri="{FF2B5EF4-FFF2-40B4-BE49-F238E27FC236}">
                <a16:creationId xmlns:a16="http://schemas.microsoft.com/office/drawing/2014/main" id="{B48BB518-44DB-400F-9F56-F343F13DBC74}"/>
              </a:ext>
            </a:extLst>
          </p:cNvPr>
          <p:cNvSpPr>
            <a:spLocks noGrp="1"/>
          </p:cNvSpPr>
          <p:nvPr>
            <p:ph type="sldNum" sz="quarter" idx="12"/>
          </p:nvPr>
        </p:nvSpPr>
        <p:spPr/>
        <p:txBody>
          <a:bodyPr/>
          <a:lstStyle/>
          <a:p>
            <a:fld id="{45E37438-0012-6A48-B298-426123B8AE95}" type="slidenum">
              <a:rPr lang="en-US" smtClean="0"/>
              <a:t>10</a:t>
            </a:fld>
            <a:endParaRPr lang="en-US"/>
          </a:p>
        </p:txBody>
      </p:sp>
    </p:spTree>
    <p:extLst>
      <p:ext uri="{BB962C8B-B14F-4D97-AF65-F5344CB8AC3E}">
        <p14:creationId xmlns:p14="http://schemas.microsoft.com/office/powerpoint/2010/main" val="1011167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24D0-D3BB-6C4C-9B2D-41F8C8FC0D79}"/>
              </a:ext>
            </a:extLst>
          </p:cNvPr>
          <p:cNvSpPr>
            <a:spLocks noGrp="1"/>
          </p:cNvSpPr>
          <p:nvPr>
            <p:ph type="title"/>
          </p:nvPr>
        </p:nvSpPr>
        <p:spPr>
          <a:xfrm>
            <a:off x="576942" y="0"/>
            <a:ext cx="10515600" cy="1128156"/>
          </a:xfrm>
        </p:spPr>
        <p:txBody>
          <a:bodyPr/>
          <a:lstStyle/>
          <a:p>
            <a:r>
              <a:rPr lang="en-US" dirty="0"/>
              <a:t>Example: Insurance Servicing Decomposition</a:t>
            </a:r>
          </a:p>
        </p:txBody>
      </p:sp>
      <p:pic>
        <p:nvPicPr>
          <p:cNvPr id="8" name="Picture 1" descr="image001">
            <a:extLst>
              <a:ext uri="{FF2B5EF4-FFF2-40B4-BE49-F238E27FC236}">
                <a16:creationId xmlns:a16="http://schemas.microsoft.com/office/drawing/2014/main" id="{D4786E92-D210-DC45-BD00-3357B26FA24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2445" y="1237540"/>
            <a:ext cx="10480097" cy="496252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BB05EEB1-0BCE-496B-8130-16F75C0BD4E2}"/>
              </a:ext>
            </a:extLst>
          </p:cNvPr>
          <p:cNvSpPr>
            <a:spLocks noGrp="1"/>
          </p:cNvSpPr>
          <p:nvPr>
            <p:ph type="dt" sz="half" idx="10"/>
          </p:nvPr>
        </p:nvSpPr>
        <p:spPr/>
        <p:txBody>
          <a:bodyPr/>
          <a:lstStyle/>
          <a:p>
            <a:r>
              <a:rPr lang="en-US"/>
              <a:t>4/10/2020</a:t>
            </a:r>
          </a:p>
        </p:txBody>
      </p:sp>
      <p:sp>
        <p:nvSpPr>
          <p:cNvPr id="4" name="Footer Placeholder 3">
            <a:extLst>
              <a:ext uri="{FF2B5EF4-FFF2-40B4-BE49-F238E27FC236}">
                <a16:creationId xmlns:a16="http://schemas.microsoft.com/office/drawing/2014/main" id="{9F31E7C0-D545-45C2-AAB3-00A21CEC8176}"/>
              </a:ext>
            </a:extLst>
          </p:cNvPr>
          <p:cNvSpPr>
            <a:spLocks noGrp="1"/>
          </p:cNvSpPr>
          <p:nvPr>
            <p:ph type="ftr" sz="quarter" idx="11"/>
          </p:nvPr>
        </p:nvSpPr>
        <p:spPr/>
        <p:txBody>
          <a:bodyPr/>
          <a:lstStyle/>
          <a:p>
            <a:r>
              <a:rPr lang="en-US"/>
              <a:t>TFS-EA Meeting</a:t>
            </a:r>
          </a:p>
        </p:txBody>
      </p:sp>
      <p:sp>
        <p:nvSpPr>
          <p:cNvPr id="5" name="Slide Number Placeholder 4">
            <a:extLst>
              <a:ext uri="{FF2B5EF4-FFF2-40B4-BE49-F238E27FC236}">
                <a16:creationId xmlns:a16="http://schemas.microsoft.com/office/drawing/2014/main" id="{BBF0B42E-02A3-4282-B270-8CA4F00917CB}"/>
              </a:ext>
            </a:extLst>
          </p:cNvPr>
          <p:cNvSpPr>
            <a:spLocks noGrp="1"/>
          </p:cNvSpPr>
          <p:nvPr>
            <p:ph type="sldNum" sz="quarter" idx="12"/>
          </p:nvPr>
        </p:nvSpPr>
        <p:spPr/>
        <p:txBody>
          <a:bodyPr/>
          <a:lstStyle/>
          <a:p>
            <a:fld id="{45E37438-0012-6A48-B298-426123B8AE95}" type="slidenum">
              <a:rPr lang="en-US" smtClean="0"/>
              <a:t>11</a:t>
            </a:fld>
            <a:endParaRPr lang="en-US"/>
          </a:p>
        </p:txBody>
      </p:sp>
    </p:spTree>
    <p:extLst>
      <p:ext uri="{BB962C8B-B14F-4D97-AF65-F5344CB8AC3E}">
        <p14:creationId xmlns:p14="http://schemas.microsoft.com/office/powerpoint/2010/main" val="567546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6AF6A-3FDC-7249-AFF7-B54CB1810AE7}"/>
              </a:ext>
            </a:extLst>
          </p:cNvPr>
          <p:cNvSpPr>
            <a:spLocks noGrp="1"/>
          </p:cNvSpPr>
          <p:nvPr>
            <p:ph type="title"/>
          </p:nvPr>
        </p:nvSpPr>
        <p:spPr/>
        <p:txBody>
          <a:bodyPr>
            <a:normAutofit/>
          </a:bodyPr>
          <a:lstStyle/>
          <a:p>
            <a:pPr>
              <a:spcBef>
                <a:spcPts val="600"/>
              </a:spcBef>
            </a:pPr>
            <a:r>
              <a:rPr lang="en-US" dirty="0"/>
              <a:t>DDD &amp; Service Design Needs &amp; Playbooks Recommendations</a:t>
            </a:r>
          </a:p>
        </p:txBody>
      </p:sp>
      <p:sp>
        <p:nvSpPr>
          <p:cNvPr id="3" name="Text Placeholder 2">
            <a:extLst>
              <a:ext uri="{FF2B5EF4-FFF2-40B4-BE49-F238E27FC236}">
                <a16:creationId xmlns:a16="http://schemas.microsoft.com/office/drawing/2014/main" id="{C0FD58AB-8DE9-2D48-95F1-E025D63AD98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405E2512-A21D-41EC-9242-E06AECBA89E8}"/>
              </a:ext>
            </a:extLst>
          </p:cNvPr>
          <p:cNvSpPr>
            <a:spLocks noGrp="1"/>
          </p:cNvSpPr>
          <p:nvPr>
            <p:ph type="dt" sz="half" idx="10"/>
          </p:nvPr>
        </p:nvSpPr>
        <p:spPr/>
        <p:txBody>
          <a:bodyPr/>
          <a:lstStyle/>
          <a:p>
            <a:r>
              <a:rPr lang="en-US"/>
              <a:t>4/10/2020</a:t>
            </a:r>
          </a:p>
        </p:txBody>
      </p:sp>
      <p:sp>
        <p:nvSpPr>
          <p:cNvPr id="5" name="Footer Placeholder 4">
            <a:extLst>
              <a:ext uri="{FF2B5EF4-FFF2-40B4-BE49-F238E27FC236}">
                <a16:creationId xmlns:a16="http://schemas.microsoft.com/office/drawing/2014/main" id="{E592FB7E-86B5-457C-9DA6-C9313DE268AA}"/>
              </a:ext>
            </a:extLst>
          </p:cNvPr>
          <p:cNvSpPr>
            <a:spLocks noGrp="1"/>
          </p:cNvSpPr>
          <p:nvPr>
            <p:ph type="ftr" sz="quarter" idx="11"/>
          </p:nvPr>
        </p:nvSpPr>
        <p:spPr/>
        <p:txBody>
          <a:bodyPr/>
          <a:lstStyle/>
          <a:p>
            <a:r>
              <a:rPr lang="en-US"/>
              <a:t>TFS-EA Meeting</a:t>
            </a:r>
          </a:p>
        </p:txBody>
      </p:sp>
      <p:sp>
        <p:nvSpPr>
          <p:cNvPr id="6" name="Slide Number Placeholder 5">
            <a:extLst>
              <a:ext uri="{FF2B5EF4-FFF2-40B4-BE49-F238E27FC236}">
                <a16:creationId xmlns:a16="http://schemas.microsoft.com/office/drawing/2014/main" id="{0DB4FBA4-79DE-4EBF-ACDA-77ACA14CA37B}"/>
              </a:ext>
            </a:extLst>
          </p:cNvPr>
          <p:cNvSpPr>
            <a:spLocks noGrp="1"/>
          </p:cNvSpPr>
          <p:nvPr>
            <p:ph type="sldNum" sz="quarter" idx="12"/>
          </p:nvPr>
        </p:nvSpPr>
        <p:spPr/>
        <p:txBody>
          <a:bodyPr/>
          <a:lstStyle/>
          <a:p>
            <a:fld id="{45E37438-0012-6A48-B298-426123B8AE95}" type="slidenum">
              <a:rPr lang="en-US" smtClean="0"/>
              <a:t>12</a:t>
            </a:fld>
            <a:endParaRPr lang="en-US"/>
          </a:p>
        </p:txBody>
      </p:sp>
    </p:spTree>
    <p:extLst>
      <p:ext uri="{BB962C8B-B14F-4D97-AF65-F5344CB8AC3E}">
        <p14:creationId xmlns:p14="http://schemas.microsoft.com/office/powerpoint/2010/main" val="2364359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24D0-D3BB-6C4C-9B2D-41F8C8FC0D79}"/>
              </a:ext>
            </a:extLst>
          </p:cNvPr>
          <p:cNvSpPr>
            <a:spLocks noGrp="1"/>
          </p:cNvSpPr>
          <p:nvPr>
            <p:ph type="title"/>
          </p:nvPr>
        </p:nvSpPr>
        <p:spPr>
          <a:xfrm>
            <a:off x="576942" y="0"/>
            <a:ext cx="10515600" cy="1128156"/>
          </a:xfrm>
        </p:spPr>
        <p:txBody>
          <a:bodyPr>
            <a:normAutofit fontScale="90000"/>
          </a:bodyPr>
          <a:lstStyle/>
          <a:p>
            <a:r>
              <a:rPr lang="en-US" dirty="0"/>
              <a:t>Organizing Services Around Business Capabilities</a:t>
            </a:r>
          </a:p>
        </p:txBody>
      </p:sp>
      <p:sp>
        <p:nvSpPr>
          <p:cNvPr id="4" name="Content Placeholder 2">
            <a:extLst>
              <a:ext uri="{FF2B5EF4-FFF2-40B4-BE49-F238E27FC236}">
                <a16:creationId xmlns:a16="http://schemas.microsoft.com/office/drawing/2014/main" id="{E4FC8D38-B2C7-DC48-8E9E-64BF11B014DB}"/>
              </a:ext>
            </a:extLst>
          </p:cNvPr>
          <p:cNvSpPr txBox="1">
            <a:spLocks/>
          </p:cNvSpPr>
          <p:nvPr/>
        </p:nvSpPr>
        <p:spPr>
          <a:xfrm>
            <a:off x="625434" y="992973"/>
            <a:ext cx="11154888" cy="7090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a:solidFill>
                  <a:schemeClr val="accent1"/>
                </a:solidFill>
              </a:rPr>
              <a:t>Antipattern</a:t>
            </a:r>
            <a:r>
              <a:rPr lang="en-US" sz="2000" b="1" dirty="0">
                <a:solidFill>
                  <a:schemeClr val="accent1"/>
                </a:solidFill>
              </a:rPr>
              <a:t>:  </a:t>
            </a:r>
            <a:r>
              <a:rPr lang="en-US" sz="2000" b="1" i="1" dirty="0">
                <a:solidFill>
                  <a:schemeClr val="accent1"/>
                </a:solidFill>
              </a:rPr>
              <a:t>Use case specific APIs.</a:t>
            </a:r>
            <a:r>
              <a:rPr lang="en-US" sz="2000" dirty="0"/>
              <a:t> Application of this antipattern results in API “sprawl” that impedes agility and ability of the architecture to evolve in response to changing business needs. </a:t>
            </a:r>
          </a:p>
        </p:txBody>
      </p:sp>
      <p:pic>
        <p:nvPicPr>
          <p:cNvPr id="8" name="Picture 7">
            <a:extLst>
              <a:ext uri="{FF2B5EF4-FFF2-40B4-BE49-F238E27FC236}">
                <a16:creationId xmlns:a16="http://schemas.microsoft.com/office/drawing/2014/main" id="{9F6CFD56-5F33-DF4C-AF51-26082ABC510E}"/>
              </a:ext>
            </a:extLst>
          </p:cNvPr>
          <p:cNvPicPr>
            <a:picLocks noChangeAspect="1"/>
          </p:cNvPicPr>
          <p:nvPr/>
        </p:nvPicPr>
        <p:blipFill>
          <a:blip r:embed="rId2"/>
          <a:stretch>
            <a:fillRect/>
          </a:stretch>
        </p:blipFill>
        <p:spPr>
          <a:xfrm>
            <a:off x="1544465" y="1942520"/>
            <a:ext cx="3204622" cy="24297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6A553AA8-FDAD-2443-BDB2-760903F796A3}"/>
              </a:ext>
            </a:extLst>
          </p:cNvPr>
          <p:cNvPicPr>
            <a:picLocks noChangeAspect="1"/>
          </p:cNvPicPr>
          <p:nvPr/>
        </p:nvPicPr>
        <p:blipFill>
          <a:blip r:embed="rId3"/>
          <a:stretch>
            <a:fillRect/>
          </a:stretch>
        </p:blipFill>
        <p:spPr>
          <a:xfrm>
            <a:off x="6386764" y="1981429"/>
            <a:ext cx="3204622" cy="23500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Content Placeholder 2">
            <a:extLst>
              <a:ext uri="{FF2B5EF4-FFF2-40B4-BE49-F238E27FC236}">
                <a16:creationId xmlns:a16="http://schemas.microsoft.com/office/drawing/2014/main" id="{2AB1C94F-BB5C-5444-8025-DA69BF87FB71}"/>
              </a:ext>
            </a:extLst>
          </p:cNvPr>
          <p:cNvSpPr txBox="1">
            <a:spLocks/>
          </p:cNvSpPr>
          <p:nvPr/>
        </p:nvSpPr>
        <p:spPr>
          <a:xfrm>
            <a:off x="625434" y="5058610"/>
            <a:ext cx="11154888" cy="13167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a:solidFill>
                  <a:schemeClr val="accent1"/>
                </a:solidFill>
              </a:rPr>
              <a:t>Goal</a:t>
            </a:r>
            <a:r>
              <a:rPr lang="en-US" sz="2000" b="1" dirty="0">
                <a:solidFill>
                  <a:schemeClr val="accent1"/>
                </a:solidFill>
              </a:rPr>
              <a:t>:</a:t>
            </a:r>
            <a:r>
              <a:rPr lang="en-US" sz="2000" dirty="0"/>
              <a:t> APIs that deliver generalized business capabilities based on application of DDD decomposition and related aggregates.</a:t>
            </a:r>
          </a:p>
          <a:p>
            <a:pPr marL="0" indent="0">
              <a:buNone/>
            </a:pPr>
            <a:r>
              <a:rPr lang="en-US" sz="2000" i="1" dirty="0">
                <a:solidFill>
                  <a:schemeClr val="accent1"/>
                </a:solidFill>
              </a:rPr>
              <a:t>Recommendation</a:t>
            </a:r>
            <a:r>
              <a:rPr lang="en-US" sz="2000" b="1" dirty="0">
                <a:solidFill>
                  <a:schemeClr val="accent1"/>
                </a:solidFill>
              </a:rPr>
              <a:t>:</a:t>
            </a:r>
            <a:r>
              <a:rPr lang="en-US" sz="2000" dirty="0"/>
              <a:t> Update the Playbooks with steps to minimize the use and proliferation of this antipattern. </a:t>
            </a:r>
          </a:p>
        </p:txBody>
      </p:sp>
      <p:sp>
        <p:nvSpPr>
          <p:cNvPr id="13" name="TextBox 12">
            <a:extLst>
              <a:ext uri="{FF2B5EF4-FFF2-40B4-BE49-F238E27FC236}">
                <a16:creationId xmlns:a16="http://schemas.microsoft.com/office/drawing/2014/main" id="{5020FB35-E154-C844-8996-CB675007495A}"/>
              </a:ext>
            </a:extLst>
          </p:cNvPr>
          <p:cNvSpPr txBox="1"/>
          <p:nvPr/>
        </p:nvSpPr>
        <p:spPr>
          <a:xfrm>
            <a:off x="1839398" y="4448763"/>
            <a:ext cx="2614755" cy="369332"/>
          </a:xfrm>
          <a:prstGeom prst="rect">
            <a:avLst/>
          </a:prstGeom>
          <a:noFill/>
        </p:spPr>
        <p:txBody>
          <a:bodyPr wrap="none" rtlCol="0">
            <a:spAutoFit/>
          </a:bodyPr>
          <a:lstStyle/>
          <a:p>
            <a:r>
              <a:rPr lang="en-US" dirty="0"/>
              <a:t>Point-to-Point “Spaghetti”</a:t>
            </a:r>
          </a:p>
        </p:txBody>
      </p:sp>
      <p:sp>
        <p:nvSpPr>
          <p:cNvPr id="20" name="TextBox 19">
            <a:extLst>
              <a:ext uri="{FF2B5EF4-FFF2-40B4-BE49-F238E27FC236}">
                <a16:creationId xmlns:a16="http://schemas.microsoft.com/office/drawing/2014/main" id="{1310CE6F-E4C0-DA49-B3FD-A5396413337E}"/>
              </a:ext>
            </a:extLst>
          </p:cNvPr>
          <p:cNvSpPr txBox="1"/>
          <p:nvPr/>
        </p:nvSpPr>
        <p:spPr>
          <a:xfrm>
            <a:off x="7151185" y="4510382"/>
            <a:ext cx="1675780" cy="369332"/>
          </a:xfrm>
          <a:prstGeom prst="rect">
            <a:avLst/>
          </a:prstGeom>
          <a:noFill/>
        </p:spPr>
        <p:txBody>
          <a:bodyPr wrap="none" rtlCol="0">
            <a:spAutoFit/>
          </a:bodyPr>
          <a:lstStyle/>
          <a:p>
            <a:r>
              <a:rPr lang="en-US" dirty="0"/>
              <a:t>API “Spaghetti” </a:t>
            </a:r>
          </a:p>
        </p:txBody>
      </p:sp>
      <p:sp>
        <p:nvSpPr>
          <p:cNvPr id="3" name="Date Placeholder 2">
            <a:extLst>
              <a:ext uri="{FF2B5EF4-FFF2-40B4-BE49-F238E27FC236}">
                <a16:creationId xmlns:a16="http://schemas.microsoft.com/office/drawing/2014/main" id="{380B3C63-558A-45F3-8147-07682D0C8C12}"/>
              </a:ext>
            </a:extLst>
          </p:cNvPr>
          <p:cNvSpPr>
            <a:spLocks noGrp="1"/>
          </p:cNvSpPr>
          <p:nvPr>
            <p:ph type="dt" sz="half" idx="10"/>
          </p:nvPr>
        </p:nvSpPr>
        <p:spPr/>
        <p:txBody>
          <a:bodyPr/>
          <a:lstStyle/>
          <a:p>
            <a:r>
              <a:rPr lang="en-US"/>
              <a:t>4/10/2020</a:t>
            </a:r>
          </a:p>
        </p:txBody>
      </p:sp>
      <p:sp>
        <p:nvSpPr>
          <p:cNvPr id="5" name="Footer Placeholder 4">
            <a:extLst>
              <a:ext uri="{FF2B5EF4-FFF2-40B4-BE49-F238E27FC236}">
                <a16:creationId xmlns:a16="http://schemas.microsoft.com/office/drawing/2014/main" id="{99BDB375-9D9D-4BFC-908F-BB2B8E12BC1B}"/>
              </a:ext>
            </a:extLst>
          </p:cNvPr>
          <p:cNvSpPr>
            <a:spLocks noGrp="1"/>
          </p:cNvSpPr>
          <p:nvPr>
            <p:ph type="ftr" sz="quarter" idx="11"/>
          </p:nvPr>
        </p:nvSpPr>
        <p:spPr/>
        <p:txBody>
          <a:bodyPr/>
          <a:lstStyle/>
          <a:p>
            <a:r>
              <a:rPr lang="en-US"/>
              <a:t>TFS-EA Meeting</a:t>
            </a:r>
          </a:p>
        </p:txBody>
      </p:sp>
      <p:sp>
        <p:nvSpPr>
          <p:cNvPr id="6" name="Slide Number Placeholder 5">
            <a:extLst>
              <a:ext uri="{FF2B5EF4-FFF2-40B4-BE49-F238E27FC236}">
                <a16:creationId xmlns:a16="http://schemas.microsoft.com/office/drawing/2014/main" id="{FEFF8B88-0284-4CE3-8271-35BBB28A717D}"/>
              </a:ext>
            </a:extLst>
          </p:cNvPr>
          <p:cNvSpPr>
            <a:spLocks noGrp="1"/>
          </p:cNvSpPr>
          <p:nvPr>
            <p:ph type="sldNum" sz="quarter" idx="12"/>
          </p:nvPr>
        </p:nvSpPr>
        <p:spPr/>
        <p:txBody>
          <a:bodyPr/>
          <a:lstStyle/>
          <a:p>
            <a:fld id="{45E37438-0012-6A48-B298-426123B8AE95}" type="slidenum">
              <a:rPr lang="en-US" smtClean="0"/>
              <a:t>13</a:t>
            </a:fld>
            <a:endParaRPr lang="en-US"/>
          </a:p>
        </p:txBody>
      </p:sp>
    </p:spTree>
    <p:extLst>
      <p:ext uri="{BB962C8B-B14F-4D97-AF65-F5344CB8AC3E}">
        <p14:creationId xmlns:p14="http://schemas.microsoft.com/office/powerpoint/2010/main" val="3565477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24D0-D3BB-6C4C-9B2D-41F8C8FC0D79}"/>
              </a:ext>
            </a:extLst>
          </p:cNvPr>
          <p:cNvSpPr>
            <a:spLocks noGrp="1"/>
          </p:cNvSpPr>
          <p:nvPr>
            <p:ph type="title"/>
          </p:nvPr>
        </p:nvSpPr>
        <p:spPr>
          <a:xfrm>
            <a:off x="576942" y="0"/>
            <a:ext cx="10515600" cy="1128156"/>
          </a:xfrm>
        </p:spPr>
        <p:txBody>
          <a:bodyPr>
            <a:normAutofit fontScale="90000"/>
          </a:bodyPr>
          <a:lstStyle/>
          <a:p>
            <a:r>
              <a:rPr lang="en-US" dirty="0"/>
              <a:t>Organizing Services Around Business Capabilities</a:t>
            </a:r>
          </a:p>
        </p:txBody>
      </p:sp>
      <p:sp>
        <p:nvSpPr>
          <p:cNvPr id="4" name="Content Placeholder 2">
            <a:extLst>
              <a:ext uri="{FF2B5EF4-FFF2-40B4-BE49-F238E27FC236}">
                <a16:creationId xmlns:a16="http://schemas.microsoft.com/office/drawing/2014/main" id="{E4FC8D38-B2C7-DC48-8E9E-64BF11B014DB}"/>
              </a:ext>
            </a:extLst>
          </p:cNvPr>
          <p:cNvSpPr txBox="1">
            <a:spLocks/>
          </p:cNvSpPr>
          <p:nvPr/>
        </p:nvSpPr>
        <p:spPr>
          <a:xfrm>
            <a:off x="625434" y="992973"/>
            <a:ext cx="11154888" cy="7090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a:solidFill>
                  <a:schemeClr val="accent1"/>
                </a:solidFill>
              </a:rPr>
              <a:t>Antipattern</a:t>
            </a:r>
            <a:r>
              <a:rPr lang="en-US" sz="2000" b="1" dirty="0">
                <a:solidFill>
                  <a:schemeClr val="accent1"/>
                </a:solidFill>
              </a:rPr>
              <a:t>:  </a:t>
            </a:r>
            <a:r>
              <a:rPr lang="en-US" sz="2000" b="1" i="1" dirty="0">
                <a:solidFill>
                  <a:schemeClr val="accent1"/>
                </a:solidFill>
              </a:rPr>
              <a:t>A Smart UI</a:t>
            </a:r>
            <a:r>
              <a:rPr lang="en-US" sz="2000" dirty="0"/>
              <a:t>. This design implements a domain logic in an UI architectural layer typically coupled with use of a shared repository of the data. This is probably the most distractive design that violates all DDD principles</a:t>
            </a:r>
            <a:r>
              <a:rPr lang="en-US" sz="2000" b="0" dirty="0">
                <a:effectLst/>
              </a:rPr>
              <a:t>.</a:t>
            </a:r>
            <a:r>
              <a:rPr lang="en-US" sz="2000" dirty="0"/>
              <a:t> </a:t>
            </a:r>
          </a:p>
        </p:txBody>
      </p:sp>
      <p:sp>
        <p:nvSpPr>
          <p:cNvPr id="18" name="Content Placeholder 2">
            <a:extLst>
              <a:ext uri="{FF2B5EF4-FFF2-40B4-BE49-F238E27FC236}">
                <a16:creationId xmlns:a16="http://schemas.microsoft.com/office/drawing/2014/main" id="{2AB1C94F-BB5C-5444-8025-DA69BF87FB71}"/>
              </a:ext>
            </a:extLst>
          </p:cNvPr>
          <p:cNvSpPr txBox="1">
            <a:spLocks/>
          </p:cNvSpPr>
          <p:nvPr/>
        </p:nvSpPr>
        <p:spPr>
          <a:xfrm>
            <a:off x="625434" y="4980562"/>
            <a:ext cx="11154888" cy="12278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a:solidFill>
                  <a:schemeClr val="accent1"/>
                </a:solidFill>
              </a:rPr>
              <a:t>Goal</a:t>
            </a:r>
            <a:r>
              <a:rPr lang="en-US" sz="2000" b="1" dirty="0">
                <a:solidFill>
                  <a:schemeClr val="accent1"/>
                </a:solidFill>
              </a:rPr>
              <a:t>:</a:t>
            </a:r>
            <a:r>
              <a:rPr lang="en-US" sz="2000" dirty="0"/>
              <a:t> Implement domain logic in Domain layer based on the DDD principle of separation of Domain and UI architectural layers. ﻿In fact, it is difficult to apply any of the methods of DDD without that separation.</a:t>
            </a:r>
          </a:p>
          <a:p>
            <a:pPr marL="0" indent="0">
              <a:buNone/>
            </a:pPr>
            <a:r>
              <a:rPr lang="en-US" sz="2000" i="1" dirty="0">
                <a:solidFill>
                  <a:schemeClr val="accent1"/>
                </a:solidFill>
              </a:rPr>
              <a:t>Recommendation</a:t>
            </a:r>
            <a:r>
              <a:rPr lang="en-US" sz="2000" b="1" dirty="0">
                <a:solidFill>
                  <a:schemeClr val="accent1"/>
                </a:solidFill>
              </a:rPr>
              <a:t>:</a:t>
            </a:r>
            <a:r>
              <a:rPr lang="en-US" sz="2000" dirty="0"/>
              <a:t> Update the Playbooks with steps to minimize use and proliferation of this antipattern. </a:t>
            </a:r>
          </a:p>
        </p:txBody>
      </p:sp>
      <p:pic>
        <p:nvPicPr>
          <p:cNvPr id="41" name="Picture 40" descr="A screenshot of a cell phone&#10;&#10;Description automatically generated">
            <a:extLst>
              <a:ext uri="{FF2B5EF4-FFF2-40B4-BE49-F238E27FC236}">
                <a16:creationId xmlns:a16="http://schemas.microsoft.com/office/drawing/2014/main" id="{495FF8F1-D4A0-A74E-86DF-AFF0D3BDAE33}"/>
              </a:ext>
            </a:extLst>
          </p:cNvPr>
          <p:cNvPicPr>
            <a:picLocks noChangeAspect="1"/>
          </p:cNvPicPr>
          <p:nvPr/>
        </p:nvPicPr>
        <p:blipFill>
          <a:blip r:embed="rId2"/>
          <a:stretch>
            <a:fillRect/>
          </a:stretch>
        </p:blipFill>
        <p:spPr>
          <a:xfrm>
            <a:off x="4790929" y="1846729"/>
            <a:ext cx="2610142" cy="2924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Date Placeholder 2">
            <a:extLst>
              <a:ext uri="{FF2B5EF4-FFF2-40B4-BE49-F238E27FC236}">
                <a16:creationId xmlns:a16="http://schemas.microsoft.com/office/drawing/2014/main" id="{66763FB7-0872-4226-8A64-F653FCC4DB8A}"/>
              </a:ext>
            </a:extLst>
          </p:cNvPr>
          <p:cNvSpPr>
            <a:spLocks noGrp="1"/>
          </p:cNvSpPr>
          <p:nvPr>
            <p:ph type="dt" sz="half" idx="10"/>
          </p:nvPr>
        </p:nvSpPr>
        <p:spPr/>
        <p:txBody>
          <a:bodyPr/>
          <a:lstStyle/>
          <a:p>
            <a:r>
              <a:rPr lang="en-US"/>
              <a:t>4/10/2020</a:t>
            </a:r>
          </a:p>
        </p:txBody>
      </p:sp>
      <p:sp>
        <p:nvSpPr>
          <p:cNvPr id="5" name="Footer Placeholder 4">
            <a:extLst>
              <a:ext uri="{FF2B5EF4-FFF2-40B4-BE49-F238E27FC236}">
                <a16:creationId xmlns:a16="http://schemas.microsoft.com/office/drawing/2014/main" id="{CBF7C2A2-0D7D-4988-9515-E9FAA1900754}"/>
              </a:ext>
            </a:extLst>
          </p:cNvPr>
          <p:cNvSpPr>
            <a:spLocks noGrp="1"/>
          </p:cNvSpPr>
          <p:nvPr>
            <p:ph type="ftr" sz="quarter" idx="11"/>
          </p:nvPr>
        </p:nvSpPr>
        <p:spPr/>
        <p:txBody>
          <a:bodyPr/>
          <a:lstStyle/>
          <a:p>
            <a:r>
              <a:rPr lang="en-US"/>
              <a:t>TFS-EA Meeting</a:t>
            </a:r>
          </a:p>
        </p:txBody>
      </p:sp>
      <p:sp>
        <p:nvSpPr>
          <p:cNvPr id="6" name="Slide Number Placeholder 5">
            <a:extLst>
              <a:ext uri="{FF2B5EF4-FFF2-40B4-BE49-F238E27FC236}">
                <a16:creationId xmlns:a16="http://schemas.microsoft.com/office/drawing/2014/main" id="{B168ECC1-C143-4466-B6EF-3AE76F5D7FD5}"/>
              </a:ext>
            </a:extLst>
          </p:cNvPr>
          <p:cNvSpPr>
            <a:spLocks noGrp="1"/>
          </p:cNvSpPr>
          <p:nvPr>
            <p:ph type="sldNum" sz="quarter" idx="12"/>
          </p:nvPr>
        </p:nvSpPr>
        <p:spPr/>
        <p:txBody>
          <a:bodyPr/>
          <a:lstStyle/>
          <a:p>
            <a:fld id="{45E37438-0012-6A48-B298-426123B8AE95}" type="slidenum">
              <a:rPr lang="en-US" smtClean="0"/>
              <a:t>14</a:t>
            </a:fld>
            <a:endParaRPr lang="en-US"/>
          </a:p>
        </p:txBody>
      </p:sp>
    </p:spTree>
    <p:extLst>
      <p:ext uri="{BB962C8B-B14F-4D97-AF65-F5344CB8AC3E}">
        <p14:creationId xmlns:p14="http://schemas.microsoft.com/office/powerpoint/2010/main" val="3112024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24D0-D3BB-6C4C-9B2D-41F8C8FC0D79}"/>
              </a:ext>
            </a:extLst>
          </p:cNvPr>
          <p:cNvSpPr>
            <a:spLocks noGrp="1"/>
          </p:cNvSpPr>
          <p:nvPr>
            <p:ph type="title"/>
          </p:nvPr>
        </p:nvSpPr>
        <p:spPr>
          <a:xfrm>
            <a:off x="576942" y="0"/>
            <a:ext cx="10515600" cy="1128156"/>
          </a:xfrm>
        </p:spPr>
        <p:txBody>
          <a:bodyPr>
            <a:normAutofit/>
          </a:bodyPr>
          <a:lstStyle/>
          <a:p>
            <a:r>
              <a:rPr lang="en-US" dirty="0"/>
              <a:t>Loosely Coupled APIs</a:t>
            </a:r>
          </a:p>
        </p:txBody>
      </p:sp>
      <p:sp>
        <p:nvSpPr>
          <p:cNvPr id="4" name="Content Placeholder 2">
            <a:extLst>
              <a:ext uri="{FF2B5EF4-FFF2-40B4-BE49-F238E27FC236}">
                <a16:creationId xmlns:a16="http://schemas.microsoft.com/office/drawing/2014/main" id="{E4FC8D38-B2C7-DC48-8E9E-64BF11B014DB}"/>
              </a:ext>
            </a:extLst>
          </p:cNvPr>
          <p:cNvSpPr txBox="1">
            <a:spLocks/>
          </p:cNvSpPr>
          <p:nvPr/>
        </p:nvSpPr>
        <p:spPr>
          <a:xfrm>
            <a:off x="625434" y="992973"/>
            <a:ext cx="11154888" cy="7090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a:solidFill>
                  <a:schemeClr val="accent1"/>
                </a:solidFill>
              </a:rPr>
              <a:t>Antipattern</a:t>
            </a:r>
            <a:r>
              <a:rPr lang="en-US" sz="2000" b="1" dirty="0">
                <a:solidFill>
                  <a:schemeClr val="accent1"/>
                </a:solidFill>
              </a:rPr>
              <a:t>:  </a:t>
            </a:r>
            <a:r>
              <a:rPr lang="en-US" sz="2000" b="1" i="1" dirty="0">
                <a:solidFill>
                  <a:schemeClr val="accent1"/>
                </a:solidFill>
              </a:rPr>
              <a:t>Tightly coupled APIs. </a:t>
            </a:r>
            <a:r>
              <a:rPr lang="en-US" sz="2000" dirty="0"/>
              <a:t>Coupling  might be at a business logic  level  as well as at a data level. </a:t>
            </a:r>
            <a:r>
              <a:rPr lang="en-US" sz="2000" b="0" dirty="0">
                <a:effectLst/>
              </a:rPr>
              <a:t>Changes in a single API can have a system wide impact, with unanticipated and undesirable effects.</a:t>
            </a:r>
            <a:r>
              <a:rPr lang="en-US" sz="2000" dirty="0"/>
              <a:t> </a:t>
            </a:r>
          </a:p>
        </p:txBody>
      </p:sp>
      <p:sp>
        <p:nvSpPr>
          <p:cNvPr id="18" name="Content Placeholder 2">
            <a:extLst>
              <a:ext uri="{FF2B5EF4-FFF2-40B4-BE49-F238E27FC236}">
                <a16:creationId xmlns:a16="http://schemas.microsoft.com/office/drawing/2014/main" id="{2AB1C94F-BB5C-5444-8025-DA69BF87FB71}"/>
              </a:ext>
            </a:extLst>
          </p:cNvPr>
          <p:cNvSpPr txBox="1">
            <a:spLocks/>
          </p:cNvSpPr>
          <p:nvPr/>
        </p:nvSpPr>
        <p:spPr>
          <a:xfrm>
            <a:off x="625434" y="5349159"/>
            <a:ext cx="11154888" cy="12278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a:solidFill>
                  <a:schemeClr val="accent1"/>
                </a:solidFill>
              </a:rPr>
              <a:t>Goal</a:t>
            </a:r>
            <a:r>
              <a:rPr lang="en-US" sz="2000" b="1" dirty="0">
                <a:solidFill>
                  <a:schemeClr val="accent1"/>
                </a:solidFill>
              </a:rPr>
              <a:t>:</a:t>
            </a:r>
            <a:r>
              <a:rPr lang="en-US" sz="2000" dirty="0"/>
              <a:t> L</a:t>
            </a:r>
            <a:r>
              <a:rPr lang="en-US" sz="2000" b="0" dirty="0">
                <a:effectLst/>
              </a:rPr>
              <a:t>oosely coupled APIs. In a loosely coupled design APIs are independent, and changes in one will not affect the operation of others. Modeling APIs as DDD Aggregates helps alleviate the challenge.</a:t>
            </a:r>
            <a:endParaRPr lang="en-US" sz="2000" dirty="0"/>
          </a:p>
          <a:p>
            <a:pPr marL="0" indent="0">
              <a:buNone/>
            </a:pPr>
            <a:r>
              <a:rPr lang="en-US" sz="2000" i="1" dirty="0">
                <a:solidFill>
                  <a:schemeClr val="accent1"/>
                </a:solidFill>
              </a:rPr>
              <a:t>Recommendation</a:t>
            </a:r>
            <a:r>
              <a:rPr lang="en-US" sz="2000" b="1" dirty="0">
                <a:solidFill>
                  <a:schemeClr val="accent1"/>
                </a:solidFill>
              </a:rPr>
              <a:t>:</a:t>
            </a:r>
            <a:r>
              <a:rPr lang="en-US" sz="2000" dirty="0"/>
              <a:t> Update the Playbooks with steps to minimize use and proliferation of this antipattern. </a:t>
            </a:r>
          </a:p>
        </p:txBody>
      </p:sp>
      <p:pic>
        <p:nvPicPr>
          <p:cNvPr id="3" name="Picture 2">
            <a:extLst>
              <a:ext uri="{FF2B5EF4-FFF2-40B4-BE49-F238E27FC236}">
                <a16:creationId xmlns:a16="http://schemas.microsoft.com/office/drawing/2014/main" id="{D772E1F9-ED03-3B41-834D-584E31D84B39}"/>
              </a:ext>
            </a:extLst>
          </p:cNvPr>
          <p:cNvPicPr>
            <a:picLocks noChangeAspect="1"/>
          </p:cNvPicPr>
          <p:nvPr/>
        </p:nvPicPr>
        <p:blipFill>
          <a:blip r:embed="rId2"/>
          <a:stretch>
            <a:fillRect/>
          </a:stretch>
        </p:blipFill>
        <p:spPr>
          <a:xfrm>
            <a:off x="2393961" y="1825250"/>
            <a:ext cx="6519215" cy="3207500"/>
          </a:xfrm>
          <a:prstGeom prst="rect">
            <a:avLst/>
          </a:prstGeo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Hexagon 4">
            <a:extLst>
              <a:ext uri="{FF2B5EF4-FFF2-40B4-BE49-F238E27FC236}">
                <a16:creationId xmlns:a16="http://schemas.microsoft.com/office/drawing/2014/main" id="{4F91417E-3D1F-8D4B-98E3-B25BC90D0751}"/>
              </a:ext>
            </a:extLst>
          </p:cNvPr>
          <p:cNvSpPr/>
          <p:nvPr/>
        </p:nvSpPr>
        <p:spPr>
          <a:xfrm>
            <a:off x="3983355" y="3063240"/>
            <a:ext cx="321881" cy="268605"/>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a:t>
            </a:r>
          </a:p>
        </p:txBody>
      </p:sp>
      <p:sp>
        <p:nvSpPr>
          <p:cNvPr id="12" name="Hexagon 11">
            <a:extLst>
              <a:ext uri="{FF2B5EF4-FFF2-40B4-BE49-F238E27FC236}">
                <a16:creationId xmlns:a16="http://schemas.microsoft.com/office/drawing/2014/main" id="{A7D70ED0-3EA4-D24F-8C40-E17AAF09C75F}"/>
              </a:ext>
            </a:extLst>
          </p:cNvPr>
          <p:cNvSpPr/>
          <p:nvPr/>
        </p:nvSpPr>
        <p:spPr>
          <a:xfrm>
            <a:off x="3983354" y="3605134"/>
            <a:ext cx="321881" cy="268605"/>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B</a:t>
            </a:r>
          </a:p>
        </p:txBody>
      </p:sp>
      <p:sp>
        <p:nvSpPr>
          <p:cNvPr id="14" name="Hexagon 13">
            <a:extLst>
              <a:ext uri="{FF2B5EF4-FFF2-40B4-BE49-F238E27FC236}">
                <a16:creationId xmlns:a16="http://schemas.microsoft.com/office/drawing/2014/main" id="{9BB9C0F5-336C-1F42-A0F6-E39D4507F6F1}"/>
              </a:ext>
            </a:extLst>
          </p:cNvPr>
          <p:cNvSpPr/>
          <p:nvPr/>
        </p:nvSpPr>
        <p:spPr>
          <a:xfrm>
            <a:off x="3983354" y="4128335"/>
            <a:ext cx="321881" cy="268605"/>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B</a:t>
            </a:r>
          </a:p>
        </p:txBody>
      </p:sp>
      <p:sp>
        <p:nvSpPr>
          <p:cNvPr id="7" name="Magnetic Disk 6">
            <a:extLst>
              <a:ext uri="{FF2B5EF4-FFF2-40B4-BE49-F238E27FC236}">
                <a16:creationId xmlns:a16="http://schemas.microsoft.com/office/drawing/2014/main" id="{CD117832-A1D0-074F-9131-945A65F003C9}"/>
              </a:ext>
            </a:extLst>
          </p:cNvPr>
          <p:cNvSpPr/>
          <p:nvPr/>
        </p:nvSpPr>
        <p:spPr>
          <a:xfrm>
            <a:off x="7379917" y="3369548"/>
            <a:ext cx="369624" cy="328057"/>
          </a:xfrm>
          <a:prstGeom prst="flowChartMagneticDisk">
            <a:avLst/>
          </a:prstGeom>
          <a:solidFill>
            <a:schemeClr val="bg2"/>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accent6">
                    <a:lumMod val="75000"/>
                  </a:schemeClr>
                </a:solidFill>
              </a:rPr>
              <a:t>DB</a:t>
            </a:r>
          </a:p>
        </p:txBody>
      </p:sp>
      <p:cxnSp>
        <p:nvCxnSpPr>
          <p:cNvPr id="11" name="Straight Connector 10">
            <a:extLst>
              <a:ext uri="{FF2B5EF4-FFF2-40B4-BE49-F238E27FC236}">
                <a16:creationId xmlns:a16="http://schemas.microsoft.com/office/drawing/2014/main" id="{2ACBEB9F-86EC-5948-90D2-E57E6B8221D2}"/>
              </a:ext>
            </a:extLst>
          </p:cNvPr>
          <p:cNvCxnSpPr>
            <a:cxnSpLocks/>
            <a:endCxn id="7" idx="2"/>
          </p:cNvCxnSpPr>
          <p:nvPr/>
        </p:nvCxnSpPr>
        <p:spPr>
          <a:xfrm>
            <a:off x="4305235" y="3188970"/>
            <a:ext cx="3074682" cy="34460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D35E718-6056-9D41-8D3B-FC5ED33DE12C}"/>
              </a:ext>
            </a:extLst>
          </p:cNvPr>
          <p:cNvCxnSpPr>
            <a:cxnSpLocks/>
            <a:stCxn id="12" idx="0"/>
            <a:endCxn id="7" idx="2"/>
          </p:cNvCxnSpPr>
          <p:nvPr/>
        </p:nvCxnSpPr>
        <p:spPr>
          <a:xfrm flipV="1">
            <a:off x="4305235" y="3533577"/>
            <a:ext cx="3074682" cy="20586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BF94811-8822-2340-960C-68A1D3A84211}"/>
              </a:ext>
            </a:extLst>
          </p:cNvPr>
          <p:cNvSpPr/>
          <p:nvPr/>
        </p:nvSpPr>
        <p:spPr>
          <a:xfrm>
            <a:off x="5436877" y="3939223"/>
            <a:ext cx="73625" cy="50479"/>
          </a:xfrm>
          <a:prstGeom prst="rect">
            <a:avLst/>
          </a:prstGeom>
          <a:solidFill>
            <a:schemeClr val="bg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B0991E2-63A2-A444-B28C-E7BAAA83851F}"/>
              </a:ext>
            </a:extLst>
          </p:cNvPr>
          <p:cNvCxnSpPr>
            <a:stCxn id="14" idx="0"/>
            <a:endCxn id="21" idx="1"/>
          </p:cNvCxnSpPr>
          <p:nvPr/>
        </p:nvCxnSpPr>
        <p:spPr>
          <a:xfrm flipV="1">
            <a:off x="4305235" y="4036135"/>
            <a:ext cx="977699" cy="2265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4561405-81A3-8945-9330-7C78A026802D}"/>
              </a:ext>
            </a:extLst>
          </p:cNvPr>
          <p:cNvCxnSpPr/>
          <p:nvPr/>
        </p:nvCxnSpPr>
        <p:spPr>
          <a:xfrm>
            <a:off x="4305235" y="3183331"/>
            <a:ext cx="973169" cy="84416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DFE3813-6290-BD41-B16B-EF9F721A7F51}"/>
              </a:ext>
            </a:extLst>
          </p:cNvPr>
          <p:cNvSpPr/>
          <p:nvPr/>
        </p:nvSpPr>
        <p:spPr>
          <a:xfrm>
            <a:off x="5282934" y="3986266"/>
            <a:ext cx="227568" cy="99737"/>
          </a:xfrm>
          <a:prstGeom prst="rect">
            <a:avLst/>
          </a:prstGeom>
          <a:solidFill>
            <a:schemeClr val="bg2"/>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885EA0C4-FA96-41D0-86CD-7AB1E132691F}"/>
              </a:ext>
            </a:extLst>
          </p:cNvPr>
          <p:cNvSpPr>
            <a:spLocks noGrp="1"/>
          </p:cNvSpPr>
          <p:nvPr>
            <p:ph type="dt" sz="half" idx="10"/>
          </p:nvPr>
        </p:nvSpPr>
        <p:spPr/>
        <p:txBody>
          <a:bodyPr/>
          <a:lstStyle/>
          <a:p>
            <a:r>
              <a:rPr lang="en-US"/>
              <a:t>4/10/2020</a:t>
            </a:r>
          </a:p>
        </p:txBody>
      </p:sp>
      <p:sp>
        <p:nvSpPr>
          <p:cNvPr id="8" name="Footer Placeholder 7">
            <a:extLst>
              <a:ext uri="{FF2B5EF4-FFF2-40B4-BE49-F238E27FC236}">
                <a16:creationId xmlns:a16="http://schemas.microsoft.com/office/drawing/2014/main" id="{4E96F410-3997-4041-97F3-2DC16495EE7B}"/>
              </a:ext>
            </a:extLst>
          </p:cNvPr>
          <p:cNvSpPr>
            <a:spLocks noGrp="1"/>
          </p:cNvSpPr>
          <p:nvPr>
            <p:ph type="ftr" sz="quarter" idx="11"/>
          </p:nvPr>
        </p:nvSpPr>
        <p:spPr/>
        <p:txBody>
          <a:bodyPr/>
          <a:lstStyle/>
          <a:p>
            <a:r>
              <a:rPr lang="en-US"/>
              <a:t>TFS-EA Meeting</a:t>
            </a:r>
          </a:p>
        </p:txBody>
      </p:sp>
      <p:sp>
        <p:nvSpPr>
          <p:cNvPr id="9" name="Slide Number Placeholder 8">
            <a:extLst>
              <a:ext uri="{FF2B5EF4-FFF2-40B4-BE49-F238E27FC236}">
                <a16:creationId xmlns:a16="http://schemas.microsoft.com/office/drawing/2014/main" id="{373898D2-6E9C-4BD9-A27E-C67BCC89F849}"/>
              </a:ext>
            </a:extLst>
          </p:cNvPr>
          <p:cNvSpPr>
            <a:spLocks noGrp="1"/>
          </p:cNvSpPr>
          <p:nvPr>
            <p:ph type="sldNum" sz="quarter" idx="12"/>
          </p:nvPr>
        </p:nvSpPr>
        <p:spPr/>
        <p:txBody>
          <a:bodyPr/>
          <a:lstStyle/>
          <a:p>
            <a:fld id="{45E37438-0012-6A48-B298-426123B8AE95}" type="slidenum">
              <a:rPr lang="en-US" smtClean="0"/>
              <a:t>15</a:t>
            </a:fld>
            <a:endParaRPr lang="en-US"/>
          </a:p>
        </p:txBody>
      </p:sp>
    </p:spTree>
    <p:extLst>
      <p:ext uri="{BB962C8B-B14F-4D97-AF65-F5344CB8AC3E}">
        <p14:creationId xmlns:p14="http://schemas.microsoft.com/office/powerpoint/2010/main" val="842933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24D0-D3BB-6C4C-9B2D-41F8C8FC0D79}"/>
              </a:ext>
            </a:extLst>
          </p:cNvPr>
          <p:cNvSpPr>
            <a:spLocks noGrp="1"/>
          </p:cNvSpPr>
          <p:nvPr>
            <p:ph type="title"/>
          </p:nvPr>
        </p:nvSpPr>
        <p:spPr>
          <a:xfrm>
            <a:off x="576942" y="0"/>
            <a:ext cx="10515600" cy="1128156"/>
          </a:xfrm>
        </p:spPr>
        <p:txBody>
          <a:bodyPr>
            <a:normAutofit/>
          </a:bodyPr>
          <a:lstStyle/>
          <a:p>
            <a:r>
              <a:rPr lang="en-US" dirty="0"/>
              <a:t>Instantiation of Services Through Templating</a:t>
            </a:r>
          </a:p>
        </p:txBody>
      </p:sp>
      <p:sp>
        <p:nvSpPr>
          <p:cNvPr id="4" name="Content Placeholder 2">
            <a:extLst>
              <a:ext uri="{FF2B5EF4-FFF2-40B4-BE49-F238E27FC236}">
                <a16:creationId xmlns:a16="http://schemas.microsoft.com/office/drawing/2014/main" id="{E4FC8D38-B2C7-DC48-8E9E-64BF11B014DB}"/>
              </a:ext>
            </a:extLst>
          </p:cNvPr>
          <p:cNvSpPr txBox="1">
            <a:spLocks/>
          </p:cNvSpPr>
          <p:nvPr/>
        </p:nvSpPr>
        <p:spPr>
          <a:xfrm>
            <a:off x="576942" y="1128156"/>
            <a:ext cx="11154888" cy="7090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We create services from templates in minutes vs days!</a:t>
            </a:r>
          </a:p>
          <a:p>
            <a:pPr marL="0" indent="0">
              <a:buNone/>
            </a:pPr>
            <a:endParaRPr lang="en-US" sz="2000" dirty="0"/>
          </a:p>
          <a:p>
            <a:pPr marL="0" indent="0">
              <a:buNone/>
            </a:pPr>
            <a:endParaRPr lang="en-US" sz="2000" dirty="0"/>
          </a:p>
        </p:txBody>
      </p:sp>
      <p:pic>
        <p:nvPicPr>
          <p:cNvPr id="17" name="Picture 16" descr="A close up of a map&#10;&#10;Description automatically generated">
            <a:extLst>
              <a:ext uri="{FF2B5EF4-FFF2-40B4-BE49-F238E27FC236}">
                <a16:creationId xmlns:a16="http://schemas.microsoft.com/office/drawing/2014/main" id="{AE0A609C-4192-CB49-9FD1-9BAA98E6C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707" y="2256312"/>
            <a:ext cx="3678180" cy="35893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descr="A close up of a logo&#10;&#10;Description automatically generated">
            <a:extLst>
              <a:ext uri="{FF2B5EF4-FFF2-40B4-BE49-F238E27FC236}">
                <a16:creationId xmlns:a16="http://schemas.microsoft.com/office/drawing/2014/main" id="{621923F6-D231-E042-BE1A-23B9EC74B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160" y="2293757"/>
            <a:ext cx="4759332" cy="36714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Date Placeholder 2">
            <a:extLst>
              <a:ext uri="{FF2B5EF4-FFF2-40B4-BE49-F238E27FC236}">
                <a16:creationId xmlns:a16="http://schemas.microsoft.com/office/drawing/2014/main" id="{FD35D954-9920-46EF-BAA2-CDF848EA107E}"/>
              </a:ext>
            </a:extLst>
          </p:cNvPr>
          <p:cNvSpPr>
            <a:spLocks noGrp="1"/>
          </p:cNvSpPr>
          <p:nvPr>
            <p:ph type="dt" sz="half" idx="10"/>
          </p:nvPr>
        </p:nvSpPr>
        <p:spPr/>
        <p:txBody>
          <a:bodyPr/>
          <a:lstStyle/>
          <a:p>
            <a:r>
              <a:rPr lang="en-US"/>
              <a:t>4/10/2020</a:t>
            </a:r>
          </a:p>
        </p:txBody>
      </p:sp>
      <p:sp>
        <p:nvSpPr>
          <p:cNvPr id="5" name="Footer Placeholder 4">
            <a:extLst>
              <a:ext uri="{FF2B5EF4-FFF2-40B4-BE49-F238E27FC236}">
                <a16:creationId xmlns:a16="http://schemas.microsoft.com/office/drawing/2014/main" id="{232EBE5B-1E06-48BE-B451-560C48581384}"/>
              </a:ext>
            </a:extLst>
          </p:cNvPr>
          <p:cNvSpPr>
            <a:spLocks noGrp="1"/>
          </p:cNvSpPr>
          <p:nvPr>
            <p:ph type="ftr" sz="quarter" idx="11"/>
          </p:nvPr>
        </p:nvSpPr>
        <p:spPr/>
        <p:txBody>
          <a:bodyPr/>
          <a:lstStyle/>
          <a:p>
            <a:r>
              <a:rPr lang="en-US"/>
              <a:t>TFS-EA Meeting</a:t>
            </a:r>
          </a:p>
        </p:txBody>
      </p:sp>
      <p:sp>
        <p:nvSpPr>
          <p:cNvPr id="6" name="Slide Number Placeholder 5">
            <a:extLst>
              <a:ext uri="{FF2B5EF4-FFF2-40B4-BE49-F238E27FC236}">
                <a16:creationId xmlns:a16="http://schemas.microsoft.com/office/drawing/2014/main" id="{B14C3832-2C8F-4DC8-89BB-94A88D7814C4}"/>
              </a:ext>
            </a:extLst>
          </p:cNvPr>
          <p:cNvSpPr>
            <a:spLocks noGrp="1"/>
          </p:cNvSpPr>
          <p:nvPr>
            <p:ph type="sldNum" sz="quarter" idx="12"/>
          </p:nvPr>
        </p:nvSpPr>
        <p:spPr/>
        <p:txBody>
          <a:bodyPr/>
          <a:lstStyle/>
          <a:p>
            <a:fld id="{45E37438-0012-6A48-B298-426123B8AE95}" type="slidenum">
              <a:rPr lang="en-US" smtClean="0"/>
              <a:t>16</a:t>
            </a:fld>
            <a:endParaRPr lang="en-US"/>
          </a:p>
        </p:txBody>
      </p:sp>
    </p:spTree>
    <p:extLst>
      <p:ext uri="{BB962C8B-B14F-4D97-AF65-F5344CB8AC3E}">
        <p14:creationId xmlns:p14="http://schemas.microsoft.com/office/powerpoint/2010/main" val="1516971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24D0-D3BB-6C4C-9B2D-41F8C8FC0D79}"/>
              </a:ext>
            </a:extLst>
          </p:cNvPr>
          <p:cNvSpPr>
            <a:spLocks noGrp="1"/>
          </p:cNvSpPr>
          <p:nvPr>
            <p:ph type="title"/>
          </p:nvPr>
        </p:nvSpPr>
        <p:spPr>
          <a:xfrm>
            <a:off x="576942" y="0"/>
            <a:ext cx="10515600" cy="1128156"/>
          </a:xfrm>
        </p:spPr>
        <p:txBody>
          <a:bodyPr>
            <a:normAutofit/>
          </a:bodyPr>
          <a:lstStyle/>
          <a:p>
            <a:r>
              <a:rPr lang="en-US" dirty="0"/>
              <a:t>Deployment of Services in Minutes</a:t>
            </a:r>
          </a:p>
        </p:txBody>
      </p:sp>
      <p:sp>
        <p:nvSpPr>
          <p:cNvPr id="4" name="Content Placeholder 2">
            <a:extLst>
              <a:ext uri="{FF2B5EF4-FFF2-40B4-BE49-F238E27FC236}">
                <a16:creationId xmlns:a16="http://schemas.microsoft.com/office/drawing/2014/main" id="{E4FC8D38-B2C7-DC48-8E9E-64BF11B014DB}"/>
              </a:ext>
            </a:extLst>
          </p:cNvPr>
          <p:cNvSpPr txBox="1">
            <a:spLocks/>
          </p:cNvSpPr>
          <p:nvPr/>
        </p:nvSpPr>
        <p:spPr>
          <a:xfrm>
            <a:off x="576942" y="1140308"/>
            <a:ext cx="11154888" cy="7090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This is how we do it.</a:t>
            </a:r>
          </a:p>
        </p:txBody>
      </p:sp>
      <p:pic>
        <p:nvPicPr>
          <p:cNvPr id="6" name="Picture 5" descr="A close up of a device&#10;&#10;Description automatically generated">
            <a:extLst>
              <a:ext uri="{FF2B5EF4-FFF2-40B4-BE49-F238E27FC236}">
                <a16:creationId xmlns:a16="http://schemas.microsoft.com/office/drawing/2014/main" id="{5324AD93-8A0B-9848-8B87-C6B27337A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642" y="2397876"/>
            <a:ext cx="5562784" cy="3319816"/>
          </a:xfrm>
          <a:prstGeom prst="rect">
            <a:avLst/>
          </a:prstGeom>
        </p:spPr>
      </p:pic>
      <p:pic>
        <p:nvPicPr>
          <p:cNvPr id="7" name="Picture 6">
            <a:extLst>
              <a:ext uri="{FF2B5EF4-FFF2-40B4-BE49-F238E27FC236}">
                <a16:creationId xmlns:a16="http://schemas.microsoft.com/office/drawing/2014/main" id="{C9B2F9F0-FF4F-6B41-BA44-3D6332782A46}"/>
              </a:ext>
            </a:extLst>
          </p:cNvPr>
          <p:cNvPicPr>
            <a:picLocks noChangeAspect="1"/>
          </p:cNvPicPr>
          <p:nvPr/>
        </p:nvPicPr>
        <p:blipFill>
          <a:blip r:embed="rId3"/>
          <a:stretch>
            <a:fillRect/>
          </a:stretch>
        </p:blipFill>
        <p:spPr>
          <a:xfrm>
            <a:off x="2392439" y="3525247"/>
            <a:ext cx="698299" cy="21433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571B6767-F6CD-4F4A-8E58-B1DA2F42D9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504" y="2397876"/>
            <a:ext cx="5557205" cy="3319816"/>
          </a:xfrm>
          <a:prstGeom prst="rect">
            <a:avLst/>
          </a:prstGeom>
        </p:spPr>
      </p:pic>
      <p:pic>
        <p:nvPicPr>
          <p:cNvPr id="9" name="Picture 8">
            <a:extLst>
              <a:ext uri="{FF2B5EF4-FFF2-40B4-BE49-F238E27FC236}">
                <a16:creationId xmlns:a16="http://schemas.microsoft.com/office/drawing/2014/main" id="{2CF41D42-D757-234E-B381-12AA69C177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59822" y="3321393"/>
            <a:ext cx="209186" cy="492204"/>
          </a:xfrm>
          <a:prstGeom prst="rect">
            <a:avLst/>
          </a:prstGeom>
        </p:spPr>
      </p:pic>
      <p:pic>
        <p:nvPicPr>
          <p:cNvPr id="10" name="Picture 9">
            <a:extLst>
              <a:ext uri="{FF2B5EF4-FFF2-40B4-BE49-F238E27FC236}">
                <a16:creationId xmlns:a16="http://schemas.microsoft.com/office/drawing/2014/main" id="{53D9D6C5-D241-F845-BE54-9CE0E4FC239A}"/>
              </a:ext>
            </a:extLst>
          </p:cNvPr>
          <p:cNvPicPr>
            <a:picLocks noChangeAspect="1"/>
          </p:cNvPicPr>
          <p:nvPr/>
        </p:nvPicPr>
        <p:blipFill>
          <a:blip r:embed="rId3"/>
          <a:stretch>
            <a:fillRect/>
          </a:stretch>
        </p:blipFill>
        <p:spPr>
          <a:xfrm>
            <a:off x="8196105" y="3595346"/>
            <a:ext cx="603312" cy="185175"/>
          </a:xfrm>
          <a:prstGeom prst="rect">
            <a:avLst/>
          </a:prstGeom>
        </p:spPr>
      </p:pic>
      <p:sp>
        <p:nvSpPr>
          <p:cNvPr id="3" name="Date Placeholder 2">
            <a:extLst>
              <a:ext uri="{FF2B5EF4-FFF2-40B4-BE49-F238E27FC236}">
                <a16:creationId xmlns:a16="http://schemas.microsoft.com/office/drawing/2014/main" id="{647365CB-63F2-4A5E-A2F2-9FC4CCAA0CE3}"/>
              </a:ext>
            </a:extLst>
          </p:cNvPr>
          <p:cNvSpPr>
            <a:spLocks noGrp="1"/>
          </p:cNvSpPr>
          <p:nvPr>
            <p:ph type="dt" sz="half" idx="10"/>
          </p:nvPr>
        </p:nvSpPr>
        <p:spPr/>
        <p:txBody>
          <a:bodyPr/>
          <a:lstStyle/>
          <a:p>
            <a:r>
              <a:rPr lang="en-US"/>
              <a:t>4/10/2020</a:t>
            </a:r>
          </a:p>
        </p:txBody>
      </p:sp>
      <p:sp>
        <p:nvSpPr>
          <p:cNvPr id="5" name="Footer Placeholder 4">
            <a:extLst>
              <a:ext uri="{FF2B5EF4-FFF2-40B4-BE49-F238E27FC236}">
                <a16:creationId xmlns:a16="http://schemas.microsoft.com/office/drawing/2014/main" id="{A57E8489-927F-4E3E-B13E-52D369E7DCE1}"/>
              </a:ext>
            </a:extLst>
          </p:cNvPr>
          <p:cNvSpPr>
            <a:spLocks noGrp="1"/>
          </p:cNvSpPr>
          <p:nvPr>
            <p:ph type="ftr" sz="quarter" idx="11"/>
          </p:nvPr>
        </p:nvSpPr>
        <p:spPr/>
        <p:txBody>
          <a:bodyPr/>
          <a:lstStyle/>
          <a:p>
            <a:r>
              <a:rPr lang="en-US"/>
              <a:t>TFS-EA Meeting</a:t>
            </a:r>
          </a:p>
        </p:txBody>
      </p:sp>
      <p:sp>
        <p:nvSpPr>
          <p:cNvPr id="11" name="Slide Number Placeholder 10">
            <a:extLst>
              <a:ext uri="{FF2B5EF4-FFF2-40B4-BE49-F238E27FC236}">
                <a16:creationId xmlns:a16="http://schemas.microsoft.com/office/drawing/2014/main" id="{BBC33C86-8F15-4574-8BC5-BF4A044965E6}"/>
              </a:ext>
            </a:extLst>
          </p:cNvPr>
          <p:cNvSpPr>
            <a:spLocks noGrp="1"/>
          </p:cNvSpPr>
          <p:nvPr>
            <p:ph type="sldNum" sz="quarter" idx="12"/>
          </p:nvPr>
        </p:nvSpPr>
        <p:spPr/>
        <p:txBody>
          <a:bodyPr/>
          <a:lstStyle/>
          <a:p>
            <a:fld id="{45E37438-0012-6A48-B298-426123B8AE95}" type="slidenum">
              <a:rPr lang="en-US" smtClean="0"/>
              <a:t>17</a:t>
            </a:fld>
            <a:endParaRPr lang="en-US"/>
          </a:p>
        </p:txBody>
      </p:sp>
    </p:spTree>
    <p:extLst>
      <p:ext uri="{BB962C8B-B14F-4D97-AF65-F5344CB8AC3E}">
        <p14:creationId xmlns:p14="http://schemas.microsoft.com/office/powerpoint/2010/main" val="2398599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6AF6A-3FDC-7249-AFF7-B54CB1810AE7}"/>
              </a:ext>
            </a:extLst>
          </p:cNvPr>
          <p:cNvSpPr>
            <a:spLocks noGrp="1"/>
          </p:cNvSpPr>
          <p:nvPr>
            <p:ph type="title"/>
          </p:nvPr>
        </p:nvSpPr>
        <p:spPr/>
        <p:txBody>
          <a:bodyPr>
            <a:normAutofit/>
          </a:bodyPr>
          <a:lstStyle/>
          <a:p>
            <a:pPr>
              <a:spcBef>
                <a:spcPts val="600"/>
              </a:spcBef>
            </a:pPr>
            <a:r>
              <a:rPr lang="en-US" dirty="0"/>
              <a:t>Demo Time</a:t>
            </a:r>
          </a:p>
        </p:txBody>
      </p:sp>
      <p:sp>
        <p:nvSpPr>
          <p:cNvPr id="3" name="Text Placeholder 2">
            <a:extLst>
              <a:ext uri="{FF2B5EF4-FFF2-40B4-BE49-F238E27FC236}">
                <a16:creationId xmlns:a16="http://schemas.microsoft.com/office/drawing/2014/main" id="{C0FD58AB-8DE9-2D48-95F1-E025D63AD98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18C856BE-CF90-4CCE-BD87-400D9A9626D7}"/>
              </a:ext>
            </a:extLst>
          </p:cNvPr>
          <p:cNvSpPr>
            <a:spLocks noGrp="1"/>
          </p:cNvSpPr>
          <p:nvPr>
            <p:ph type="dt" sz="half" idx="10"/>
          </p:nvPr>
        </p:nvSpPr>
        <p:spPr/>
        <p:txBody>
          <a:bodyPr/>
          <a:lstStyle/>
          <a:p>
            <a:r>
              <a:rPr lang="en-US"/>
              <a:t>4/10/2020</a:t>
            </a:r>
          </a:p>
        </p:txBody>
      </p:sp>
      <p:sp>
        <p:nvSpPr>
          <p:cNvPr id="5" name="Footer Placeholder 4">
            <a:extLst>
              <a:ext uri="{FF2B5EF4-FFF2-40B4-BE49-F238E27FC236}">
                <a16:creationId xmlns:a16="http://schemas.microsoft.com/office/drawing/2014/main" id="{B62A00FA-4925-4AD4-81FE-A1DDAA3A639C}"/>
              </a:ext>
            </a:extLst>
          </p:cNvPr>
          <p:cNvSpPr>
            <a:spLocks noGrp="1"/>
          </p:cNvSpPr>
          <p:nvPr>
            <p:ph type="ftr" sz="quarter" idx="11"/>
          </p:nvPr>
        </p:nvSpPr>
        <p:spPr/>
        <p:txBody>
          <a:bodyPr/>
          <a:lstStyle/>
          <a:p>
            <a:r>
              <a:rPr lang="en-US"/>
              <a:t>TFS-EA Meeting</a:t>
            </a:r>
          </a:p>
        </p:txBody>
      </p:sp>
      <p:sp>
        <p:nvSpPr>
          <p:cNvPr id="6" name="Slide Number Placeholder 5">
            <a:extLst>
              <a:ext uri="{FF2B5EF4-FFF2-40B4-BE49-F238E27FC236}">
                <a16:creationId xmlns:a16="http://schemas.microsoft.com/office/drawing/2014/main" id="{909DAA22-085E-4576-A293-A91F4EE85300}"/>
              </a:ext>
            </a:extLst>
          </p:cNvPr>
          <p:cNvSpPr>
            <a:spLocks noGrp="1"/>
          </p:cNvSpPr>
          <p:nvPr>
            <p:ph type="sldNum" sz="quarter" idx="12"/>
          </p:nvPr>
        </p:nvSpPr>
        <p:spPr/>
        <p:txBody>
          <a:bodyPr/>
          <a:lstStyle/>
          <a:p>
            <a:fld id="{45E37438-0012-6A48-B298-426123B8AE95}" type="slidenum">
              <a:rPr lang="en-US" smtClean="0"/>
              <a:t>18</a:t>
            </a:fld>
            <a:endParaRPr lang="en-US"/>
          </a:p>
        </p:txBody>
      </p:sp>
    </p:spTree>
    <p:extLst>
      <p:ext uri="{BB962C8B-B14F-4D97-AF65-F5344CB8AC3E}">
        <p14:creationId xmlns:p14="http://schemas.microsoft.com/office/powerpoint/2010/main" val="2807079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6BCAE26-1FA5-C643-B23B-C82CBB559CFE}"/>
              </a:ext>
            </a:extLst>
          </p:cNvPr>
          <p:cNvCxnSpPr>
            <a:cxnSpLocks/>
          </p:cNvCxnSpPr>
          <p:nvPr/>
        </p:nvCxnSpPr>
        <p:spPr>
          <a:xfrm>
            <a:off x="0" y="1195352"/>
            <a:ext cx="12192000" cy="0"/>
          </a:xfrm>
          <a:prstGeom prst="line">
            <a:avLst/>
          </a:prstGeom>
          <a:ln w="539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D1E1E5-928B-0643-9B53-21AB661835F2}"/>
              </a:ext>
            </a:extLst>
          </p:cNvPr>
          <p:cNvSpPr txBox="1"/>
          <p:nvPr/>
        </p:nvSpPr>
        <p:spPr>
          <a:xfrm>
            <a:off x="1182652" y="138909"/>
            <a:ext cx="4732386" cy="707886"/>
          </a:xfrm>
          <a:prstGeom prst="rect">
            <a:avLst/>
          </a:prstGeom>
          <a:noFill/>
        </p:spPr>
        <p:txBody>
          <a:bodyPr wrap="none" rtlCol="0">
            <a:spAutoFit/>
          </a:bodyPr>
          <a:lstStyle/>
          <a:p>
            <a:r>
              <a:rPr lang="en-US" sz="4000" dirty="0">
                <a:latin typeface="Times New Roman" panose="02020603050405020304" pitchFamily="18" charset="0"/>
                <a:ea typeface="Tahoma" panose="020B0604030504040204" pitchFamily="34" charset="0"/>
                <a:cs typeface="Times New Roman" panose="02020603050405020304" pitchFamily="18" charset="0"/>
              </a:rPr>
              <a:t>Asynchronous Pattern</a:t>
            </a:r>
          </a:p>
        </p:txBody>
      </p:sp>
      <p:pic>
        <p:nvPicPr>
          <p:cNvPr id="3" name="Picture 2" descr="A close up of a map&#10;&#10;Description automatically generated">
            <a:extLst>
              <a:ext uri="{FF2B5EF4-FFF2-40B4-BE49-F238E27FC236}">
                <a16:creationId xmlns:a16="http://schemas.microsoft.com/office/drawing/2014/main" id="{9A84C3D2-A6D5-6542-8FE2-3EF71C2D5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236" y="1314014"/>
            <a:ext cx="5712213" cy="5145713"/>
          </a:xfrm>
          <a:prstGeom prst="rect">
            <a:avLst/>
          </a:prstGeom>
        </p:spPr>
      </p:pic>
      <p:sp>
        <p:nvSpPr>
          <p:cNvPr id="2" name="Date Placeholder 1">
            <a:extLst>
              <a:ext uri="{FF2B5EF4-FFF2-40B4-BE49-F238E27FC236}">
                <a16:creationId xmlns:a16="http://schemas.microsoft.com/office/drawing/2014/main" id="{843A0353-5B47-4EE4-984E-53B67B5D3852}"/>
              </a:ext>
            </a:extLst>
          </p:cNvPr>
          <p:cNvSpPr>
            <a:spLocks noGrp="1"/>
          </p:cNvSpPr>
          <p:nvPr>
            <p:ph type="dt" sz="half" idx="10"/>
          </p:nvPr>
        </p:nvSpPr>
        <p:spPr/>
        <p:txBody>
          <a:bodyPr/>
          <a:lstStyle/>
          <a:p>
            <a:r>
              <a:rPr lang="en-US"/>
              <a:t>4/10/2020</a:t>
            </a:r>
          </a:p>
        </p:txBody>
      </p:sp>
      <p:sp>
        <p:nvSpPr>
          <p:cNvPr id="4" name="Footer Placeholder 3">
            <a:extLst>
              <a:ext uri="{FF2B5EF4-FFF2-40B4-BE49-F238E27FC236}">
                <a16:creationId xmlns:a16="http://schemas.microsoft.com/office/drawing/2014/main" id="{26FCA557-F56F-498A-B2BF-B43D35008BEE}"/>
              </a:ext>
            </a:extLst>
          </p:cNvPr>
          <p:cNvSpPr>
            <a:spLocks noGrp="1"/>
          </p:cNvSpPr>
          <p:nvPr>
            <p:ph type="ftr" sz="quarter" idx="11"/>
          </p:nvPr>
        </p:nvSpPr>
        <p:spPr/>
        <p:txBody>
          <a:bodyPr/>
          <a:lstStyle/>
          <a:p>
            <a:r>
              <a:rPr lang="en-US"/>
              <a:t>TFS-EA Meeting</a:t>
            </a:r>
          </a:p>
        </p:txBody>
      </p:sp>
      <p:sp>
        <p:nvSpPr>
          <p:cNvPr id="5" name="Slide Number Placeholder 4">
            <a:extLst>
              <a:ext uri="{FF2B5EF4-FFF2-40B4-BE49-F238E27FC236}">
                <a16:creationId xmlns:a16="http://schemas.microsoft.com/office/drawing/2014/main" id="{DB75C148-17AC-447E-970D-5896E76CECAC}"/>
              </a:ext>
            </a:extLst>
          </p:cNvPr>
          <p:cNvSpPr>
            <a:spLocks noGrp="1"/>
          </p:cNvSpPr>
          <p:nvPr>
            <p:ph type="sldNum" sz="quarter" idx="12"/>
          </p:nvPr>
        </p:nvSpPr>
        <p:spPr/>
        <p:txBody>
          <a:bodyPr/>
          <a:lstStyle/>
          <a:p>
            <a:fld id="{45E37438-0012-6A48-B298-426123B8AE95}" type="slidenum">
              <a:rPr lang="en-US" smtClean="0"/>
              <a:t>19</a:t>
            </a:fld>
            <a:endParaRPr lang="en-US"/>
          </a:p>
        </p:txBody>
      </p:sp>
    </p:spTree>
    <p:extLst>
      <p:ext uri="{BB962C8B-B14F-4D97-AF65-F5344CB8AC3E}">
        <p14:creationId xmlns:p14="http://schemas.microsoft.com/office/powerpoint/2010/main" val="1274302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3C512-3BAF-DF4D-B112-048EC471CFE8}"/>
              </a:ext>
            </a:extLst>
          </p:cNvPr>
          <p:cNvSpPr>
            <a:spLocks noGrp="1"/>
          </p:cNvSpPr>
          <p:nvPr>
            <p:ph type="title"/>
          </p:nvPr>
        </p:nvSpPr>
        <p:spPr>
          <a:xfrm>
            <a:off x="838200" y="0"/>
            <a:ext cx="10515600" cy="1325563"/>
          </a:xfrm>
        </p:spPr>
        <p:txBody>
          <a:bodyPr/>
          <a:lstStyle/>
          <a:p>
            <a:r>
              <a:rPr lang="en-US" dirty="0"/>
              <a:t>Table of Contents</a:t>
            </a:r>
          </a:p>
        </p:txBody>
      </p:sp>
      <p:sp>
        <p:nvSpPr>
          <p:cNvPr id="3" name="Content Placeholder 2">
            <a:extLst>
              <a:ext uri="{FF2B5EF4-FFF2-40B4-BE49-F238E27FC236}">
                <a16:creationId xmlns:a16="http://schemas.microsoft.com/office/drawing/2014/main" id="{A5B5266A-53D9-104B-934E-85A0C9289C1B}"/>
              </a:ext>
            </a:extLst>
          </p:cNvPr>
          <p:cNvSpPr>
            <a:spLocks noGrp="1"/>
          </p:cNvSpPr>
          <p:nvPr>
            <p:ph idx="1"/>
          </p:nvPr>
        </p:nvSpPr>
        <p:spPr>
          <a:xfrm>
            <a:off x="838200" y="1253331"/>
            <a:ext cx="10515600" cy="5188412"/>
          </a:xfrm>
        </p:spPr>
        <p:txBody>
          <a:bodyPr>
            <a:normAutofit fontScale="92500" lnSpcReduction="20000"/>
          </a:bodyPr>
          <a:lstStyle/>
          <a:p>
            <a:pPr marL="0" indent="0">
              <a:buNone/>
            </a:pPr>
            <a:r>
              <a:rPr lang="en-US" dirty="0"/>
              <a:t>Background and Goals</a:t>
            </a:r>
          </a:p>
          <a:p>
            <a:pPr lvl="1"/>
            <a:r>
              <a:rPr lang="en-US" dirty="0"/>
              <a:t>TFS Transformation to Mobility Service Provider</a:t>
            </a:r>
          </a:p>
          <a:p>
            <a:pPr lvl="1"/>
            <a:r>
              <a:rPr lang="en-US" dirty="0"/>
              <a:t>TFS Digital ‘</a:t>
            </a:r>
            <a:r>
              <a:rPr lang="en-US" dirty="0" err="1"/>
              <a:t>mFin</a:t>
            </a:r>
            <a:r>
              <a:rPr lang="en-US" dirty="0"/>
              <a:t>’ Architecture Playbooks </a:t>
            </a:r>
          </a:p>
          <a:p>
            <a:pPr lvl="1"/>
            <a:r>
              <a:rPr lang="en-US" dirty="0"/>
              <a:t>Goals of the Presentation</a:t>
            </a:r>
          </a:p>
          <a:p>
            <a:pPr marL="0" indent="0">
              <a:buNone/>
            </a:pPr>
            <a:r>
              <a:rPr lang="en-US" dirty="0"/>
              <a:t>Domain Driven Design – Overview and TFS Example</a:t>
            </a:r>
          </a:p>
          <a:p>
            <a:pPr lvl="1"/>
            <a:r>
              <a:rPr lang="en-US" dirty="0"/>
              <a:t>DDD Finding Boundaries</a:t>
            </a:r>
          </a:p>
          <a:p>
            <a:pPr lvl="1"/>
            <a:r>
              <a:rPr lang="en-US" dirty="0"/>
              <a:t>DDD Modeling</a:t>
            </a:r>
          </a:p>
          <a:p>
            <a:pPr lvl="1"/>
            <a:r>
              <a:rPr lang="en-US" dirty="0"/>
              <a:t>Microservices Meet DDD Aggregates</a:t>
            </a:r>
          </a:p>
          <a:p>
            <a:pPr lvl="1"/>
            <a:r>
              <a:rPr lang="en-US" dirty="0"/>
              <a:t>Example: Insurance Servicing Decomposition</a:t>
            </a:r>
          </a:p>
          <a:p>
            <a:pPr marL="0" indent="0">
              <a:buNone/>
            </a:pPr>
            <a:r>
              <a:rPr lang="en-US" dirty="0"/>
              <a:t>DDD &amp; Service Design Needs &amp; Playbooks Recommendations</a:t>
            </a:r>
          </a:p>
          <a:p>
            <a:pPr lvl="1"/>
            <a:r>
              <a:rPr lang="en-US" dirty="0"/>
              <a:t>Organizing Services Around Business Capabilities</a:t>
            </a:r>
          </a:p>
          <a:p>
            <a:pPr lvl="1"/>
            <a:r>
              <a:rPr lang="en-US" dirty="0"/>
              <a:t>Loosely Coupled Services</a:t>
            </a:r>
          </a:p>
          <a:p>
            <a:pPr lvl="1"/>
            <a:r>
              <a:rPr lang="en-US" dirty="0"/>
              <a:t>Instantiation of Services Through Templating</a:t>
            </a:r>
          </a:p>
          <a:p>
            <a:pPr lvl="1"/>
            <a:r>
              <a:rPr lang="en-US" dirty="0"/>
              <a:t>Deployment of Services in Minutes</a:t>
            </a:r>
          </a:p>
          <a:p>
            <a:pPr marL="0" indent="0">
              <a:buNone/>
            </a:pPr>
            <a:r>
              <a:rPr lang="en-US" dirty="0"/>
              <a:t>Demo Time</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C2CD0237-F8BE-444C-AD6F-09D462D17DD2}"/>
              </a:ext>
            </a:extLst>
          </p:cNvPr>
          <p:cNvSpPr>
            <a:spLocks noGrp="1"/>
          </p:cNvSpPr>
          <p:nvPr>
            <p:ph type="dt" sz="half" idx="10"/>
          </p:nvPr>
        </p:nvSpPr>
        <p:spPr/>
        <p:txBody>
          <a:bodyPr/>
          <a:lstStyle/>
          <a:p>
            <a:r>
              <a:rPr lang="en-US"/>
              <a:t>4/10/2020</a:t>
            </a:r>
          </a:p>
        </p:txBody>
      </p:sp>
      <p:sp>
        <p:nvSpPr>
          <p:cNvPr id="5" name="Footer Placeholder 4">
            <a:extLst>
              <a:ext uri="{FF2B5EF4-FFF2-40B4-BE49-F238E27FC236}">
                <a16:creationId xmlns:a16="http://schemas.microsoft.com/office/drawing/2014/main" id="{1E3A1E4E-2A07-4594-BFB3-64140D13EB7F}"/>
              </a:ext>
            </a:extLst>
          </p:cNvPr>
          <p:cNvSpPr>
            <a:spLocks noGrp="1"/>
          </p:cNvSpPr>
          <p:nvPr>
            <p:ph type="ftr" sz="quarter" idx="11"/>
          </p:nvPr>
        </p:nvSpPr>
        <p:spPr/>
        <p:txBody>
          <a:bodyPr/>
          <a:lstStyle/>
          <a:p>
            <a:r>
              <a:rPr lang="en-US"/>
              <a:t>TFS-EA Meeting</a:t>
            </a:r>
          </a:p>
        </p:txBody>
      </p:sp>
      <p:sp>
        <p:nvSpPr>
          <p:cNvPr id="6" name="Slide Number Placeholder 5">
            <a:extLst>
              <a:ext uri="{FF2B5EF4-FFF2-40B4-BE49-F238E27FC236}">
                <a16:creationId xmlns:a16="http://schemas.microsoft.com/office/drawing/2014/main" id="{832EB05E-D3A8-4CB1-86EE-BBB62DBC4503}"/>
              </a:ext>
            </a:extLst>
          </p:cNvPr>
          <p:cNvSpPr>
            <a:spLocks noGrp="1"/>
          </p:cNvSpPr>
          <p:nvPr>
            <p:ph type="sldNum" sz="quarter" idx="12"/>
          </p:nvPr>
        </p:nvSpPr>
        <p:spPr/>
        <p:txBody>
          <a:bodyPr/>
          <a:lstStyle/>
          <a:p>
            <a:fld id="{45E37438-0012-6A48-B298-426123B8AE95}" type="slidenum">
              <a:rPr lang="en-US" smtClean="0"/>
              <a:t>2</a:t>
            </a:fld>
            <a:endParaRPr lang="en-US"/>
          </a:p>
        </p:txBody>
      </p:sp>
    </p:spTree>
    <p:extLst>
      <p:ext uri="{BB962C8B-B14F-4D97-AF65-F5344CB8AC3E}">
        <p14:creationId xmlns:p14="http://schemas.microsoft.com/office/powerpoint/2010/main" val="4015993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6BCAE26-1FA5-C643-B23B-C82CBB559CFE}"/>
              </a:ext>
            </a:extLst>
          </p:cNvPr>
          <p:cNvCxnSpPr>
            <a:cxnSpLocks/>
          </p:cNvCxnSpPr>
          <p:nvPr/>
        </p:nvCxnSpPr>
        <p:spPr>
          <a:xfrm>
            <a:off x="0" y="1195352"/>
            <a:ext cx="12192000" cy="0"/>
          </a:xfrm>
          <a:prstGeom prst="line">
            <a:avLst/>
          </a:prstGeom>
          <a:ln w="539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D1E1E5-928B-0643-9B53-21AB661835F2}"/>
              </a:ext>
            </a:extLst>
          </p:cNvPr>
          <p:cNvSpPr txBox="1"/>
          <p:nvPr/>
        </p:nvSpPr>
        <p:spPr>
          <a:xfrm>
            <a:off x="1182652" y="138909"/>
            <a:ext cx="7354899" cy="707886"/>
          </a:xfrm>
          <a:prstGeom prst="rect">
            <a:avLst/>
          </a:prstGeom>
          <a:noFill/>
        </p:spPr>
        <p:txBody>
          <a:bodyPr wrap="none" rtlCol="0">
            <a:spAutoFit/>
          </a:bodyPr>
          <a:lstStyle/>
          <a:p>
            <a:r>
              <a:rPr lang="en-US" sz="4000" dirty="0">
                <a:latin typeface="Times New Roman" panose="02020603050405020304" pitchFamily="18" charset="0"/>
                <a:ea typeface="Tahoma" panose="020B0604030504040204" pitchFamily="34" charset="0"/>
                <a:cs typeface="Times New Roman" panose="02020603050405020304" pitchFamily="18" charset="0"/>
              </a:rPr>
              <a:t>Asynchronous Pattern with Retries</a:t>
            </a:r>
          </a:p>
        </p:txBody>
      </p:sp>
      <p:pic>
        <p:nvPicPr>
          <p:cNvPr id="4" name="Picture 3" descr="A picture containing text, map&#10;&#10;Description automatically generated">
            <a:extLst>
              <a:ext uri="{FF2B5EF4-FFF2-40B4-BE49-F238E27FC236}">
                <a16:creationId xmlns:a16="http://schemas.microsoft.com/office/drawing/2014/main" id="{AA3A0AE1-8EAE-914E-9E74-4D0758B30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4378" y="1678973"/>
            <a:ext cx="6137413" cy="5040118"/>
          </a:xfrm>
          <a:prstGeom prst="rect">
            <a:avLst/>
          </a:prstGeom>
        </p:spPr>
      </p:pic>
      <p:sp>
        <p:nvSpPr>
          <p:cNvPr id="2" name="Date Placeholder 1">
            <a:extLst>
              <a:ext uri="{FF2B5EF4-FFF2-40B4-BE49-F238E27FC236}">
                <a16:creationId xmlns:a16="http://schemas.microsoft.com/office/drawing/2014/main" id="{E103D309-2D8B-47A7-B4FE-AABBE693EA03}"/>
              </a:ext>
            </a:extLst>
          </p:cNvPr>
          <p:cNvSpPr>
            <a:spLocks noGrp="1"/>
          </p:cNvSpPr>
          <p:nvPr>
            <p:ph type="dt" sz="half" idx="10"/>
          </p:nvPr>
        </p:nvSpPr>
        <p:spPr/>
        <p:txBody>
          <a:bodyPr/>
          <a:lstStyle/>
          <a:p>
            <a:r>
              <a:rPr lang="en-US"/>
              <a:t>4/10/2020</a:t>
            </a:r>
          </a:p>
        </p:txBody>
      </p:sp>
      <p:sp>
        <p:nvSpPr>
          <p:cNvPr id="3" name="Footer Placeholder 2">
            <a:extLst>
              <a:ext uri="{FF2B5EF4-FFF2-40B4-BE49-F238E27FC236}">
                <a16:creationId xmlns:a16="http://schemas.microsoft.com/office/drawing/2014/main" id="{AC69E2CF-C3CF-44C1-83F6-B04D12BDFAF1}"/>
              </a:ext>
            </a:extLst>
          </p:cNvPr>
          <p:cNvSpPr>
            <a:spLocks noGrp="1"/>
          </p:cNvSpPr>
          <p:nvPr>
            <p:ph type="ftr" sz="quarter" idx="11"/>
          </p:nvPr>
        </p:nvSpPr>
        <p:spPr/>
        <p:txBody>
          <a:bodyPr/>
          <a:lstStyle/>
          <a:p>
            <a:r>
              <a:rPr lang="en-US"/>
              <a:t>TFS-EA Meeting</a:t>
            </a:r>
          </a:p>
        </p:txBody>
      </p:sp>
      <p:sp>
        <p:nvSpPr>
          <p:cNvPr id="5" name="Slide Number Placeholder 4">
            <a:extLst>
              <a:ext uri="{FF2B5EF4-FFF2-40B4-BE49-F238E27FC236}">
                <a16:creationId xmlns:a16="http://schemas.microsoft.com/office/drawing/2014/main" id="{805E1519-E90A-4C38-B139-2A3C61AB9933}"/>
              </a:ext>
            </a:extLst>
          </p:cNvPr>
          <p:cNvSpPr>
            <a:spLocks noGrp="1"/>
          </p:cNvSpPr>
          <p:nvPr>
            <p:ph type="sldNum" sz="quarter" idx="12"/>
          </p:nvPr>
        </p:nvSpPr>
        <p:spPr/>
        <p:txBody>
          <a:bodyPr/>
          <a:lstStyle/>
          <a:p>
            <a:fld id="{45E37438-0012-6A48-B298-426123B8AE95}" type="slidenum">
              <a:rPr lang="en-US" smtClean="0"/>
              <a:t>20</a:t>
            </a:fld>
            <a:endParaRPr lang="en-US"/>
          </a:p>
        </p:txBody>
      </p:sp>
    </p:spTree>
    <p:extLst>
      <p:ext uri="{BB962C8B-B14F-4D97-AF65-F5344CB8AC3E}">
        <p14:creationId xmlns:p14="http://schemas.microsoft.com/office/powerpoint/2010/main" val="1055122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6AF6A-3FDC-7249-AFF7-B54CB1810AE7}"/>
              </a:ext>
            </a:extLst>
          </p:cNvPr>
          <p:cNvSpPr>
            <a:spLocks noGrp="1"/>
          </p:cNvSpPr>
          <p:nvPr>
            <p:ph type="title"/>
          </p:nvPr>
        </p:nvSpPr>
        <p:spPr/>
        <p:txBody>
          <a:bodyPr/>
          <a:lstStyle/>
          <a:p>
            <a:r>
              <a:rPr lang="en-US" dirty="0"/>
              <a:t>Background and Goals</a:t>
            </a:r>
          </a:p>
        </p:txBody>
      </p:sp>
      <p:sp>
        <p:nvSpPr>
          <p:cNvPr id="3" name="Text Placeholder 2">
            <a:extLst>
              <a:ext uri="{FF2B5EF4-FFF2-40B4-BE49-F238E27FC236}">
                <a16:creationId xmlns:a16="http://schemas.microsoft.com/office/drawing/2014/main" id="{C0FD58AB-8DE9-2D48-95F1-E025D63AD980}"/>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00730FF7-B5EA-4F4B-B893-D92E99DD6B60}"/>
              </a:ext>
            </a:extLst>
          </p:cNvPr>
          <p:cNvSpPr>
            <a:spLocks noGrp="1"/>
          </p:cNvSpPr>
          <p:nvPr>
            <p:ph type="dt" sz="half" idx="10"/>
          </p:nvPr>
        </p:nvSpPr>
        <p:spPr/>
        <p:txBody>
          <a:bodyPr/>
          <a:lstStyle/>
          <a:p>
            <a:r>
              <a:rPr lang="en-US"/>
              <a:t>4/10/2020</a:t>
            </a:r>
          </a:p>
        </p:txBody>
      </p:sp>
      <p:sp>
        <p:nvSpPr>
          <p:cNvPr id="5" name="Footer Placeholder 4">
            <a:extLst>
              <a:ext uri="{FF2B5EF4-FFF2-40B4-BE49-F238E27FC236}">
                <a16:creationId xmlns:a16="http://schemas.microsoft.com/office/drawing/2014/main" id="{95FB4BEE-3E09-42E2-BF11-0F9FCD84E563}"/>
              </a:ext>
            </a:extLst>
          </p:cNvPr>
          <p:cNvSpPr>
            <a:spLocks noGrp="1"/>
          </p:cNvSpPr>
          <p:nvPr>
            <p:ph type="ftr" sz="quarter" idx="11"/>
          </p:nvPr>
        </p:nvSpPr>
        <p:spPr/>
        <p:txBody>
          <a:bodyPr/>
          <a:lstStyle/>
          <a:p>
            <a:r>
              <a:rPr lang="en-US"/>
              <a:t>TFS-EA Meeting</a:t>
            </a:r>
          </a:p>
        </p:txBody>
      </p:sp>
      <p:sp>
        <p:nvSpPr>
          <p:cNvPr id="6" name="Slide Number Placeholder 5">
            <a:extLst>
              <a:ext uri="{FF2B5EF4-FFF2-40B4-BE49-F238E27FC236}">
                <a16:creationId xmlns:a16="http://schemas.microsoft.com/office/drawing/2014/main" id="{C55F198F-3114-4F48-A8F2-49B885217BA6}"/>
              </a:ext>
            </a:extLst>
          </p:cNvPr>
          <p:cNvSpPr>
            <a:spLocks noGrp="1"/>
          </p:cNvSpPr>
          <p:nvPr>
            <p:ph type="sldNum" sz="quarter" idx="12"/>
          </p:nvPr>
        </p:nvSpPr>
        <p:spPr/>
        <p:txBody>
          <a:bodyPr/>
          <a:lstStyle/>
          <a:p>
            <a:fld id="{45E37438-0012-6A48-B298-426123B8AE95}" type="slidenum">
              <a:rPr lang="en-US" smtClean="0"/>
              <a:t>3</a:t>
            </a:fld>
            <a:endParaRPr lang="en-US"/>
          </a:p>
        </p:txBody>
      </p:sp>
    </p:spTree>
    <p:extLst>
      <p:ext uri="{BB962C8B-B14F-4D97-AF65-F5344CB8AC3E}">
        <p14:creationId xmlns:p14="http://schemas.microsoft.com/office/powerpoint/2010/main" val="3529102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lded Corner 14">
            <a:extLst>
              <a:ext uri="{FF2B5EF4-FFF2-40B4-BE49-F238E27FC236}">
                <a16:creationId xmlns:a16="http://schemas.microsoft.com/office/drawing/2014/main" id="{E1019A36-3B9A-6D42-9A38-DA88DE518610}"/>
              </a:ext>
            </a:extLst>
          </p:cNvPr>
          <p:cNvSpPr/>
          <p:nvPr/>
        </p:nvSpPr>
        <p:spPr>
          <a:xfrm rot="10800000" flipH="1">
            <a:off x="7972795" y="4506686"/>
            <a:ext cx="3807525" cy="1810012"/>
          </a:xfrm>
          <a:prstGeom prst="foldedCorner">
            <a:avLst>
              <a:gd name="adj" fmla="val 22856"/>
            </a:avLst>
          </a:prstGeom>
          <a:solidFill>
            <a:schemeClr val="bg1"/>
          </a:solidFill>
          <a:ln w="25400">
            <a:solidFill>
              <a:schemeClr val="accent4">
                <a:lumMod val="60000"/>
                <a:lumOff val="40000"/>
              </a:schemeClr>
            </a:solidFill>
          </a:ln>
          <a:effectLst>
            <a:outerShdw blurRad="50800" dist="38100" dir="2700000" algn="tl"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6C24D0-D3BB-6C4C-9B2D-41F8C8FC0D79}"/>
              </a:ext>
            </a:extLst>
          </p:cNvPr>
          <p:cNvSpPr>
            <a:spLocks noGrp="1"/>
          </p:cNvSpPr>
          <p:nvPr>
            <p:ph type="title"/>
          </p:nvPr>
        </p:nvSpPr>
        <p:spPr>
          <a:xfrm>
            <a:off x="576942" y="0"/>
            <a:ext cx="10515600" cy="1128156"/>
          </a:xfrm>
        </p:spPr>
        <p:txBody>
          <a:bodyPr>
            <a:normAutofit fontScale="90000"/>
          </a:bodyPr>
          <a:lstStyle/>
          <a:p>
            <a:r>
              <a:rPr lang="en-US" dirty="0"/>
              <a:t>TFS Transformation to Mobility Service Provider</a:t>
            </a:r>
          </a:p>
        </p:txBody>
      </p:sp>
      <p:sp>
        <p:nvSpPr>
          <p:cNvPr id="4" name="Content Placeholder 2">
            <a:extLst>
              <a:ext uri="{FF2B5EF4-FFF2-40B4-BE49-F238E27FC236}">
                <a16:creationId xmlns:a16="http://schemas.microsoft.com/office/drawing/2014/main" id="{E4FC8D38-B2C7-DC48-8E9E-64BF11B014DB}"/>
              </a:ext>
            </a:extLst>
          </p:cNvPr>
          <p:cNvSpPr txBox="1">
            <a:spLocks/>
          </p:cNvSpPr>
          <p:nvPr/>
        </p:nvSpPr>
        <p:spPr>
          <a:xfrm>
            <a:off x="625434" y="992972"/>
            <a:ext cx="11154888" cy="12752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TFS is transforming to a Mobility Service Provider for internal and external customers, following a software as a product factory model. Embracing Services as a product approach facilitates a service ecosystem that enables rapid, frequent and reliable delivery of large, complex applications. It also enables TFS to evolve its technology stack in response to changing business needs. </a:t>
            </a:r>
          </a:p>
          <a:p>
            <a:pPr marL="0" indent="0">
              <a:buFont typeface="Arial" panose="020B0604020202020204" pitchFamily="34" charset="0"/>
              <a:buNone/>
            </a:pPr>
            <a:endParaRPr lang="en-US" sz="2000" dirty="0"/>
          </a:p>
        </p:txBody>
      </p:sp>
      <p:pic>
        <p:nvPicPr>
          <p:cNvPr id="6" name="Picture 5">
            <a:extLst>
              <a:ext uri="{FF2B5EF4-FFF2-40B4-BE49-F238E27FC236}">
                <a16:creationId xmlns:a16="http://schemas.microsoft.com/office/drawing/2014/main" id="{F0BD0506-0071-F441-A616-A9596F20C2C8}"/>
              </a:ext>
            </a:extLst>
          </p:cNvPr>
          <p:cNvPicPr>
            <a:picLocks noChangeAspect="1"/>
          </p:cNvPicPr>
          <p:nvPr/>
        </p:nvPicPr>
        <p:blipFill>
          <a:blip r:embed="rId2"/>
          <a:stretch>
            <a:fillRect/>
          </a:stretch>
        </p:blipFill>
        <p:spPr>
          <a:xfrm>
            <a:off x="636320" y="2268187"/>
            <a:ext cx="7165769" cy="4048512"/>
          </a:xfrm>
          <a:prstGeom prst="rect">
            <a:avLst/>
          </a:prstGeom>
        </p:spPr>
      </p:pic>
      <p:sp>
        <p:nvSpPr>
          <p:cNvPr id="8" name="Content Placeholder 2">
            <a:extLst>
              <a:ext uri="{FF2B5EF4-FFF2-40B4-BE49-F238E27FC236}">
                <a16:creationId xmlns:a16="http://schemas.microsoft.com/office/drawing/2014/main" id="{6D8C8600-FDB6-C74B-9EFA-8DE4A899D319}"/>
              </a:ext>
            </a:extLst>
          </p:cNvPr>
          <p:cNvSpPr txBox="1">
            <a:spLocks/>
          </p:cNvSpPr>
          <p:nvPr/>
        </p:nvSpPr>
        <p:spPr>
          <a:xfrm>
            <a:off x="7972796" y="2180252"/>
            <a:ext cx="3807525" cy="22384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800" dirty="0"/>
              <a:t>To fulfill the above promises the Services need to be:</a:t>
            </a:r>
          </a:p>
          <a:p>
            <a:pPr>
              <a:spcBef>
                <a:spcPts val="600"/>
              </a:spcBef>
            </a:pPr>
            <a:r>
              <a:rPr lang="en-US" sz="1800" dirty="0"/>
              <a:t>Organized around business capabilities</a:t>
            </a:r>
          </a:p>
          <a:p>
            <a:pPr>
              <a:spcBef>
                <a:spcPts val="600"/>
              </a:spcBef>
            </a:pPr>
            <a:r>
              <a:rPr lang="en-US" sz="1800" dirty="0"/>
              <a:t>Loosely coupled</a:t>
            </a:r>
          </a:p>
          <a:p>
            <a:pPr>
              <a:spcBef>
                <a:spcPts val="600"/>
              </a:spcBef>
            </a:pPr>
            <a:r>
              <a:rPr lang="en-US" sz="1800" dirty="0"/>
              <a:t>Independently deployable</a:t>
            </a:r>
          </a:p>
          <a:p>
            <a:pPr>
              <a:spcBef>
                <a:spcPts val="600"/>
              </a:spcBef>
            </a:pPr>
            <a:r>
              <a:rPr lang="en-US" sz="1800" dirty="0"/>
              <a:t>Highly maintainable and testable</a:t>
            </a:r>
          </a:p>
        </p:txBody>
      </p:sp>
      <p:pic>
        <p:nvPicPr>
          <p:cNvPr id="10" name="Picture 9" descr="A picture containing drawing&#10;&#10;Description automatically generated">
            <a:extLst>
              <a:ext uri="{FF2B5EF4-FFF2-40B4-BE49-F238E27FC236}">
                <a16:creationId xmlns:a16="http://schemas.microsoft.com/office/drawing/2014/main" id="{95C20A2D-BA8F-314F-B3E6-E3B775517718}"/>
              </a:ext>
            </a:extLst>
          </p:cNvPr>
          <p:cNvPicPr>
            <a:picLocks noChangeAspect="1"/>
          </p:cNvPicPr>
          <p:nvPr/>
        </p:nvPicPr>
        <p:blipFill>
          <a:blip r:embed="rId3"/>
          <a:stretch>
            <a:fillRect/>
          </a:stretch>
        </p:blipFill>
        <p:spPr>
          <a:xfrm>
            <a:off x="8049259" y="5162219"/>
            <a:ext cx="786426" cy="907415"/>
          </a:xfrm>
          <a:prstGeom prst="rect">
            <a:avLst/>
          </a:prstGeom>
        </p:spPr>
      </p:pic>
      <p:sp>
        <p:nvSpPr>
          <p:cNvPr id="11" name="TextBox 10">
            <a:extLst>
              <a:ext uri="{FF2B5EF4-FFF2-40B4-BE49-F238E27FC236}">
                <a16:creationId xmlns:a16="http://schemas.microsoft.com/office/drawing/2014/main" id="{DFCB3232-3081-D449-84BB-6D4BD211FB6B}"/>
              </a:ext>
            </a:extLst>
          </p:cNvPr>
          <p:cNvSpPr txBox="1"/>
          <p:nvPr/>
        </p:nvSpPr>
        <p:spPr>
          <a:xfrm>
            <a:off x="8873916" y="4854760"/>
            <a:ext cx="2868173" cy="1461939"/>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dirty="0"/>
              <a:t>In this presentation I will be using a Hexagonal Service representation</a:t>
            </a:r>
          </a:p>
          <a:p>
            <a:pPr marL="285750" indent="-285750">
              <a:spcBef>
                <a:spcPts val="600"/>
              </a:spcBef>
              <a:buFont typeface="Arial" panose="020B0604020202020204" pitchFamily="34" charset="0"/>
              <a:buChar char="•"/>
            </a:pPr>
            <a:r>
              <a:rPr lang="en-US" sz="1400" dirty="0"/>
              <a:t>Also, I will assume that Services are exposed for  consumption via  RESTful API</a:t>
            </a:r>
          </a:p>
        </p:txBody>
      </p:sp>
      <p:sp>
        <p:nvSpPr>
          <p:cNvPr id="12" name="TextBox 11">
            <a:extLst>
              <a:ext uri="{FF2B5EF4-FFF2-40B4-BE49-F238E27FC236}">
                <a16:creationId xmlns:a16="http://schemas.microsoft.com/office/drawing/2014/main" id="{69B48AF8-0049-6048-BFF7-8F3F8DC41F12}"/>
              </a:ext>
            </a:extLst>
          </p:cNvPr>
          <p:cNvSpPr txBox="1"/>
          <p:nvPr/>
        </p:nvSpPr>
        <p:spPr>
          <a:xfrm>
            <a:off x="8049259" y="4595032"/>
            <a:ext cx="1485343" cy="307777"/>
          </a:xfrm>
          <a:prstGeom prst="rect">
            <a:avLst/>
          </a:prstGeom>
          <a:noFill/>
        </p:spPr>
        <p:txBody>
          <a:bodyPr wrap="none" rtlCol="0">
            <a:spAutoFit/>
          </a:bodyPr>
          <a:lstStyle/>
          <a:p>
            <a:r>
              <a:rPr lang="en-US" sz="1400" i="1" dirty="0"/>
              <a:t>Note on notation:</a:t>
            </a:r>
          </a:p>
        </p:txBody>
      </p:sp>
      <p:sp>
        <p:nvSpPr>
          <p:cNvPr id="3" name="Date Placeholder 2">
            <a:extLst>
              <a:ext uri="{FF2B5EF4-FFF2-40B4-BE49-F238E27FC236}">
                <a16:creationId xmlns:a16="http://schemas.microsoft.com/office/drawing/2014/main" id="{015E0C94-DE33-450D-BEEC-32324DBEA00A}"/>
              </a:ext>
            </a:extLst>
          </p:cNvPr>
          <p:cNvSpPr>
            <a:spLocks noGrp="1"/>
          </p:cNvSpPr>
          <p:nvPr>
            <p:ph type="dt" sz="half" idx="10"/>
          </p:nvPr>
        </p:nvSpPr>
        <p:spPr/>
        <p:txBody>
          <a:bodyPr/>
          <a:lstStyle/>
          <a:p>
            <a:r>
              <a:rPr lang="en-US"/>
              <a:t>4/10/2020</a:t>
            </a:r>
          </a:p>
        </p:txBody>
      </p:sp>
      <p:sp>
        <p:nvSpPr>
          <p:cNvPr id="9" name="Footer Placeholder 8">
            <a:extLst>
              <a:ext uri="{FF2B5EF4-FFF2-40B4-BE49-F238E27FC236}">
                <a16:creationId xmlns:a16="http://schemas.microsoft.com/office/drawing/2014/main" id="{BB3C0266-5B3C-4D1F-B7BB-37916D089EC7}"/>
              </a:ext>
            </a:extLst>
          </p:cNvPr>
          <p:cNvSpPr>
            <a:spLocks noGrp="1"/>
          </p:cNvSpPr>
          <p:nvPr>
            <p:ph type="ftr" sz="quarter" idx="11"/>
          </p:nvPr>
        </p:nvSpPr>
        <p:spPr/>
        <p:txBody>
          <a:bodyPr/>
          <a:lstStyle/>
          <a:p>
            <a:r>
              <a:rPr lang="en-US"/>
              <a:t>TFS-EA Meeting</a:t>
            </a:r>
          </a:p>
        </p:txBody>
      </p:sp>
      <p:sp>
        <p:nvSpPr>
          <p:cNvPr id="13" name="Slide Number Placeholder 12">
            <a:extLst>
              <a:ext uri="{FF2B5EF4-FFF2-40B4-BE49-F238E27FC236}">
                <a16:creationId xmlns:a16="http://schemas.microsoft.com/office/drawing/2014/main" id="{5DBDAE24-2CC4-4C58-8992-4E57E297C3B9}"/>
              </a:ext>
            </a:extLst>
          </p:cNvPr>
          <p:cNvSpPr>
            <a:spLocks noGrp="1"/>
          </p:cNvSpPr>
          <p:nvPr>
            <p:ph type="sldNum" sz="quarter" idx="12"/>
          </p:nvPr>
        </p:nvSpPr>
        <p:spPr/>
        <p:txBody>
          <a:bodyPr/>
          <a:lstStyle/>
          <a:p>
            <a:fld id="{45E37438-0012-6A48-B298-426123B8AE95}" type="slidenum">
              <a:rPr lang="en-US" smtClean="0"/>
              <a:t>4</a:t>
            </a:fld>
            <a:endParaRPr lang="en-US"/>
          </a:p>
        </p:txBody>
      </p:sp>
    </p:spTree>
    <p:extLst>
      <p:ext uri="{BB962C8B-B14F-4D97-AF65-F5344CB8AC3E}">
        <p14:creationId xmlns:p14="http://schemas.microsoft.com/office/powerpoint/2010/main" val="460255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24D0-D3BB-6C4C-9B2D-41F8C8FC0D79}"/>
              </a:ext>
            </a:extLst>
          </p:cNvPr>
          <p:cNvSpPr>
            <a:spLocks noGrp="1"/>
          </p:cNvSpPr>
          <p:nvPr>
            <p:ph type="title"/>
          </p:nvPr>
        </p:nvSpPr>
        <p:spPr>
          <a:xfrm>
            <a:off x="576942" y="0"/>
            <a:ext cx="10515600" cy="1128156"/>
          </a:xfrm>
        </p:spPr>
        <p:txBody>
          <a:bodyPr/>
          <a:lstStyle/>
          <a:p>
            <a:r>
              <a:rPr lang="en-US" dirty="0"/>
              <a:t>TFS Digital ’</a:t>
            </a:r>
            <a:r>
              <a:rPr lang="en-US" dirty="0" err="1"/>
              <a:t>mFin</a:t>
            </a:r>
            <a:r>
              <a:rPr lang="en-US" dirty="0"/>
              <a:t>’ Architecture Playbooks</a:t>
            </a:r>
          </a:p>
        </p:txBody>
      </p:sp>
      <p:sp>
        <p:nvSpPr>
          <p:cNvPr id="4" name="Content Placeholder 2">
            <a:extLst>
              <a:ext uri="{FF2B5EF4-FFF2-40B4-BE49-F238E27FC236}">
                <a16:creationId xmlns:a16="http://schemas.microsoft.com/office/drawing/2014/main" id="{E4FC8D38-B2C7-DC48-8E9E-64BF11B014DB}"/>
              </a:ext>
            </a:extLst>
          </p:cNvPr>
          <p:cNvSpPr txBox="1">
            <a:spLocks/>
          </p:cNvSpPr>
          <p:nvPr/>
        </p:nvSpPr>
        <p:spPr>
          <a:xfrm>
            <a:off x="625434" y="992972"/>
            <a:ext cx="11154888" cy="12752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TFS DIGITAL ‘</a:t>
            </a:r>
            <a:r>
              <a:rPr lang="en-US" sz="2000" dirty="0" err="1"/>
              <a:t>mFin</a:t>
            </a:r>
            <a:r>
              <a:rPr lang="en-US" sz="2000" dirty="0"/>
              <a:t>’ Architecture Playbooks provide a basis for realization of the TFS transformational goals. This presentation if fully aligned both with the words and spirit of the Playbooks.</a:t>
            </a:r>
          </a:p>
          <a:p>
            <a:pPr marL="0" indent="0">
              <a:buFont typeface="Arial" panose="020B0604020202020204" pitchFamily="34" charset="0"/>
              <a:buNone/>
            </a:pPr>
            <a:endParaRPr lang="en-US" sz="2000" dirty="0"/>
          </a:p>
        </p:txBody>
      </p:sp>
      <p:sp>
        <p:nvSpPr>
          <p:cNvPr id="24" name="TextBox 23">
            <a:extLst>
              <a:ext uri="{FF2B5EF4-FFF2-40B4-BE49-F238E27FC236}">
                <a16:creationId xmlns:a16="http://schemas.microsoft.com/office/drawing/2014/main" id="{3A6C7A58-B332-5E4E-8342-1FD8FB152D19}"/>
              </a:ext>
            </a:extLst>
          </p:cNvPr>
          <p:cNvSpPr txBox="1"/>
          <p:nvPr/>
        </p:nvSpPr>
        <p:spPr>
          <a:xfrm>
            <a:off x="576942" y="4828801"/>
            <a:ext cx="4956959" cy="1800493"/>
          </a:xfrm>
          <a:prstGeom prst="rect">
            <a:avLst/>
          </a:prstGeom>
          <a:noFill/>
        </p:spPr>
        <p:txBody>
          <a:bodyPr wrap="square" rtlCol="0">
            <a:spAutoFit/>
          </a:bodyPr>
          <a:lstStyle/>
          <a:p>
            <a:pPr>
              <a:spcBef>
                <a:spcPts val="600"/>
              </a:spcBef>
            </a:pPr>
            <a:r>
              <a:rPr lang="en-US" sz="1600" dirty="0">
                <a:latin typeface="Toyota Type" panose="020B0602020202020204" pitchFamily="34" charset="0"/>
                <a:cs typeface="Toyota Type" panose="020B0602020202020204" pitchFamily="34" charset="0"/>
              </a:rPr>
              <a:t>“ …</a:t>
            </a:r>
          </a:p>
          <a:p>
            <a:pPr marL="285750" indent="-285750">
              <a:spcBef>
                <a:spcPts val="600"/>
              </a:spcBef>
              <a:buFont typeface="Wingdings" panose="05000000000000000000" pitchFamily="2" charset="2"/>
              <a:buChar char="§"/>
            </a:pPr>
            <a:r>
              <a:rPr lang="en-US" sz="1600" dirty="0">
                <a:latin typeface="Toyota Type" panose="020B0602020202020204" pitchFamily="34" charset="0"/>
                <a:cs typeface="Toyota Type" panose="020B0602020202020204" pitchFamily="34" charset="0"/>
              </a:rPr>
              <a:t>All system to system integration use common </a:t>
            </a:r>
            <a:r>
              <a:rPr lang="en-US" sz="1600" dirty="0" err="1">
                <a:latin typeface="Toyota Type" panose="020B0602020202020204" pitchFamily="34" charset="0"/>
                <a:cs typeface="Toyota Type" panose="020B0602020202020204" pitchFamily="34" charset="0"/>
              </a:rPr>
              <a:t>mFin</a:t>
            </a:r>
            <a:r>
              <a:rPr lang="en-US" sz="1600" dirty="0">
                <a:latin typeface="Toyota Type" panose="020B0602020202020204" pitchFamily="34" charset="0"/>
                <a:cs typeface="Toyota Type" panose="020B0602020202020204" pitchFamily="34" charset="0"/>
              </a:rPr>
              <a:t> API standards and guidelines.</a:t>
            </a:r>
          </a:p>
          <a:p>
            <a:pPr marL="285750" indent="-285750">
              <a:spcBef>
                <a:spcPts val="600"/>
              </a:spcBef>
              <a:buFont typeface="Wingdings" panose="05000000000000000000" pitchFamily="2" charset="2"/>
              <a:buChar char="§"/>
            </a:pPr>
            <a:r>
              <a:rPr lang="en-US" sz="1600" dirty="0">
                <a:latin typeface="Toyota Type" panose="020B0602020202020204" pitchFamily="34" charset="0"/>
                <a:cs typeface="Toyota Type" panose="020B0602020202020204" pitchFamily="34" charset="0"/>
              </a:rPr>
              <a:t>All customer-facing systems to integrate with non-customer-facing systems via </a:t>
            </a:r>
            <a:r>
              <a:rPr lang="en-US" sz="1600" dirty="0" err="1">
                <a:latin typeface="Toyota Type" panose="020B0602020202020204" pitchFamily="34" charset="0"/>
                <a:cs typeface="Toyota Type" panose="020B0602020202020204" pitchFamily="34" charset="0"/>
              </a:rPr>
              <a:t>mFin</a:t>
            </a:r>
            <a:r>
              <a:rPr lang="en-US" sz="1600" dirty="0">
                <a:latin typeface="Toyota Type" panose="020B0602020202020204" pitchFamily="34" charset="0"/>
                <a:cs typeface="Toyota Type" panose="020B0602020202020204" pitchFamily="34" charset="0"/>
              </a:rPr>
              <a:t> API Layer.</a:t>
            </a:r>
          </a:p>
          <a:p>
            <a:pPr>
              <a:spcBef>
                <a:spcPts val="600"/>
              </a:spcBef>
            </a:pPr>
            <a:r>
              <a:rPr lang="en-US" sz="1600" dirty="0">
                <a:latin typeface="Toyota Type" panose="020B0602020202020204" pitchFamily="34" charset="0"/>
                <a:cs typeface="Toyota Type" panose="020B0602020202020204" pitchFamily="34" charset="0"/>
              </a:rPr>
              <a:t>…“</a:t>
            </a:r>
          </a:p>
        </p:txBody>
      </p:sp>
      <p:pic>
        <p:nvPicPr>
          <p:cNvPr id="26" name="Picture 25" descr="A screenshot of a cell phone&#10;&#10;Description automatically generated">
            <a:extLst>
              <a:ext uri="{FF2B5EF4-FFF2-40B4-BE49-F238E27FC236}">
                <a16:creationId xmlns:a16="http://schemas.microsoft.com/office/drawing/2014/main" id="{4DB29AC0-6C09-5444-A4A2-C44A38F2DB5F}"/>
              </a:ext>
            </a:extLst>
          </p:cNvPr>
          <p:cNvPicPr>
            <a:picLocks noChangeAspect="1"/>
          </p:cNvPicPr>
          <p:nvPr/>
        </p:nvPicPr>
        <p:blipFill>
          <a:blip r:embed="rId2"/>
          <a:stretch>
            <a:fillRect/>
          </a:stretch>
        </p:blipFill>
        <p:spPr>
          <a:xfrm>
            <a:off x="625434" y="1766142"/>
            <a:ext cx="6187405" cy="29900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22" descr="A screenshot of a cell phone&#10;&#10;Description automatically generated">
            <a:extLst>
              <a:ext uri="{FF2B5EF4-FFF2-40B4-BE49-F238E27FC236}">
                <a16:creationId xmlns:a16="http://schemas.microsoft.com/office/drawing/2014/main" id="{4D1BD736-B007-FA42-A41C-F76C145EF6AC}"/>
              </a:ext>
            </a:extLst>
          </p:cNvPr>
          <p:cNvPicPr>
            <a:picLocks noChangeAspect="1"/>
          </p:cNvPicPr>
          <p:nvPr/>
        </p:nvPicPr>
        <p:blipFill>
          <a:blip r:embed="rId3"/>
          <a:stretch>
            <a:fillRect/>
          </a:stretch>
        </p:blipFill>
        <p:spPr>
          <a:xfrm>
            <a:off x="5880759" y="2993452"/>
            <a:ext cx="5734299" cy="31927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Date Placeholder 2">
            <a:extLst>
              <a:ext uri="{FF2B5EF4-FFF2-40B4-BE49-F238E27FC236}">
                <a16:creationId xmlns:a16="http://schemas.microsoft.com/office/drawing/2014/main" id="{A64F0C65-3E5A-4943-85E6-AFC8F2C64EBB}"/>
              </a:ext>
            </a:extLst>
          </p:cNvPr>
          <p:cNvSpPr>
            <a:spLocks noGrp="1"/>
          </p:cNvSpPr>
          <p:nvPr>
            <p:ph type="dt" sz="half" idx="10"/>
          </p:nvPr>
        </p:nvSpPr>
        <p:spPr/>
        <p:txBody>
          <a:bodyPr/>
          <a:lstStyle/>
          <a:p>
            <a:r>
              <a:rPr lang="en-US"/>
              <a:t>4/10/2020</a:t>
            </a:r>
          </a:p>
        </p:txBody>
      </p:sp>
      <p:sp>
        <p:nvSpPr>
          <p:cNvPr id="5" name="Footer Placeholder 4">
            <a:extLst>
              <a:ext uri="{FF2B5EF4-FFF2-40B4-BE49-F238E27FC236}">
                <a16:creationId xmlns:a16="http://schemas.microsoft.com/office/drawing/2014/main" id="{8D738F67-83A3-4AFA-84A4-A003686956EB}"/>
              </a:ext>
            </a:extLst>
          </p:cNvPr>
          <p:cNvSpPr>
            <a:spLocks noGrp="1"/>
          </p:cNvSpPr>
          <p:nvPr>
            <p:ph type="ftr" sz="quarter" idx="11"/>
          </p:nvPr>
        </p:nvSpPr>
        <p:spPr/>
        <p:txBody>
          <a:bodyPr/>
          <a:lstStyle/>
          <a:p>
            <a:r>
              <a:rPr lang="en-US"/>
              <a:t>TFS-EA Meeting</a:t>
            </a:r>
          </a:p>
        </p:txBody>
      </p:sp>
      <p:sp>
        <p:nvSpPr>
          <p:cNvPr id="6" name="Slide Number Placeholder 5">
            <a:extLst>
              <a:ext uri="{FF2B5EF4-FFF2-40B4-BE49-F238E27FC236}">
                <a16:creationId xmlns:a16="http://schemas.microsoft.com/office/drawing/2014/main" id="{97D3C00A-F2D5-4DC5-9EA9-E3D5CFF7965D}"/>
              </a:ext>
            </a:extLst>
          </p:cNvPr>
          <p:cNvSpPr>
            <a:spLocks noGrp="1"/>
          </p:cNvSpPr>
          <p:nvPr>
            <p:ph type="sldNum" sz="quarter" idx="12"/>
          </p:nvPr>
        </p:nvSpPr>
        <p:spPr/>
        <p:txBody>
          <a:bodyPr/>
          <a:lstStyle/>
          <a:p>
            <a:fld id="{45E37438-0012-6A48-B298-426123B8AE95}" type="slidenum">
              <a:rPr lang="en-US" smtClean="0"/>
              <a:t>5</a:t>
            </a:fld>
            <a:endParaRPr lang="en-US"/>
          </a:p>
        </p:txBody>
      </p:sp>
    </p:spTree>
    <p:extLst>
      <p:ext uri="{BB962C8B-B14F-4D97-AF65-F5344CB8AC3E}">
        <p14:creationId xmlns:p14="http://schemas.microsoft.com/office/powerpoint/2010/main" val="1946422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24D0-D3BB-6C4C-9B2D-41F8C8FC0D79}"/>
              </a:ext>
            </a:extLst>
          </p:cNvPr>
          <p:cNvSpPr>
            <a:spLocks noGrp="1"/>
          </p:cNvSpPr>
          <p:nvPr>
            <p:ph type="title"/>
          </p:nvPr>
        </p:nvSpPr>
        <p:spPr>
          <a:xfrm>
            <a:off x="576942" y="0"/>
            <a:ext cx="10515600" cy="1128156"/>
          </a:xfrm>
        </p:spPr>
        <p:txBody>
          <a:bodyPr/>
          <a:lstStyle/>
          <a:p>
            <a:r>
              <a:rPr lang="en-US" dirty="0"/>
              <a:t>Goals of this Presentation</a:t>
            </a:r>
          </a:p>
        </p:txBody>
      </p:sp>
      <p:sp>
        <p:nvSpPr>
          <p:cNvPr id="4" name="Content Placeholder 2">
            <a:extLst>
              <a:ext uri="{FF2B5EF4-FFF2-40B4-BE49-F238E27FC236}">
                <a16:creationId xmlns:a16="http://schemas.microsoft.com/office/drawing/2014/main" id="{E4FC8D38-B2C7-DC48-8E9E-64BF11B014DB}"/>
              </a:ext>
            </a:extLst>
          </p:cNvPr>
          <p:cNvSpPr txBox="1">
            <a:spLocks/>
          </p:cNvSpPr>
          <p:nvPr/>
        </p:nvSpPr>
        <p:spPr>
          <a:xfrm>
            <a:off x="625434" y="992972"/>
            <a:ext cx="11154888" cy="12752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The main goal of this presentation is to document needs for further elaboration of the recommendations in the Playbooks related to realization of TFS Transformational goals and to show how Domain Driven Design (DDD) in conjunction with Microservice architectural style and Event Sourcing can be used to address these needs.</a:t>
            </a:r>
          </a:p>
        </p:txBody>
      </p:sp>
      <p:pic>
        <p:nvPicPr>
          <p:cNvPr id="5" name="Picture 4" descr="A screenshot of a cell phone&#10;&#10;Description automatically generated">
            <a:extLst>
              <a:ext uri="{FF2B5EF4-FFF2-40B4-BE49-F238E27FC236}">
                <a16:creationId xmlns:a16="http://schemas.microsoft.com/office/drawing/2014/main" id="{ED32E5E6-BF37-664C-B1E5-708DF72E9EA4}"/>
              </a:ext>
            </a:extLst>
          </p:cNvPr>
          <p:cNvPicPr>
            <a:picLocks noChangeAspect="1"/>
          </p:cNvPicPr>
          <p:nvPr/>
        </p:nvPicPr>
        <p:blipFill>
          <a:blip r:embed="rId2"/>
          <a:stretch>
            <a:fillRect/>
          </a:stretch>
        </p:blipFill>
        <p:spPr>
          <a:xfrm>
            <a:off x="770052" y="2457418"/>
            <a:ext cx="6694201" cy="36314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3C5ADB71-10EA-554E-944B-A9152FDC33D4}"/>
              </a:ext>
            </a:extLst>
          </p:cNvPr>
          <p:cNvSpPr txBox="1"/>
          <p:nvPr/>
        </p:nvSpPr>
        <p:spPr>
          <a:xfrm>
            <a:off x="7758103" y="2457418"/>
            <a:ext cx="3781168" cy="2739211"/>
          </a:xfrm>
          <a:prstGeom prst="rect">
            <a:avLst/>
          </a:prstGeom>
          <a:noFill/>
        </p:spPr>
        <p:txBody>
          <a:bodyPr wrap="square" rtlCol="0">
            <a:spAutoFit/>
          </a:bodyPr>
          <a:lstStyle/>
          <a:p>
            <a:pPr>
              <a:spcBef>
                <a:spcPts val="600"/>
              </a:spcBef>
            </a:pPr>
            <a:r>
              <a:rPr lang="en-US" dirty="0"/>
              <a:t>The plan is to:</a:t>
            </a:r>
          </a:p>
          <a:p>
            <a:pPr marL="285750" indent="-285750">
              <a:spcBef>
                <a:spcPts val="600"/>
              </a:spcBef>
              <a:buFont typeface="Arial" panose="020B0604020202020204" pitchFamily="34" charset="0"/>
              <a:buChar char="•"/>
            </a:pPr>
            <a:r>
              <a:rPr lang="en-US" dirty="0"/>
              <a:t>Introduce Domain Driven Design in the context of the goal of this presentation</a:t>
            </a:r>
          </a:p>
          <a:p>
            <a:pPr marL="285750" indent="-285750">
              <a:spcBef>
                <a:spcPts val="600"/>
              </a:spcBef>
              <a:buFont typeface="Arial" panose="020B0604020202020204" pitchFamily="34" charset="0"/>
              <a:buChar char="•"/>
            </a:pPr>
            <a:r>
              <a:rPr lang="en-US" dirty="0"/>
              <a:t>Analyze each of the Service needs in the light of DDD and propose additional Playbook elaboration steps to help realization of the needs</a:t>
            </a:r>
          </a:p>
        </p:txBody>
      </p:sp>
      <p:sp>
        <p:nvSpPr>
          <p:cNvPr id="3" name="Date Placeholder 2">
            <a:extLst>
              <a:ext uri="{FF2B5EF4-FFF2-40B4-BE49-F238E27FC236}">
                <a16:creationId xmlns:a16="http://schemas.microsoft.com/office/drawing/2014/main" id="{B5DE3EFC-A975-4EBE-9EE8-A1C2891340A0}"/>
              </a:ext>
            </a:extLst>
          </p:cNvPr>
          <p:cNvSpPr>
            <a:spLocks noGrp="1"/>
          </p:cNvSpPr>
          <p:nvPr>
            <p:ph type="dt" sz="half" idx="10"/>
          </p:nvPr>
        </p:nvSpPr>
        <p:spPr/>
        <p:txBody>
          <a:bodyPr/>
          <a:lstStyle/>
          <a:p>
            <a:r>
              <a:rPr lang="en-US"/>
              <a:t>4/10/2020</a:t>
            </a:r>
          </a:p>
        </p:txBody>
      </p:sp>
      <p:sp>
        <p:nvSpPr>
          <p:cNvPr id="6" name="Footer Placeholder 5">
            <a:extLst>
              <a:ext uri="{FF2B5EF4-FFF2-40B4-BE49-F238E27FC236}">
                <a16:creationId xmlns:a16="http://schemas.microsoft.com/office/drawing/2014/main" id="{2BD4B771-70AB-403F-BA8E-E5852D3AB6D4}"/>
              </a:ext>
            </a:extLst>
          </p:cNvPr>
          <p:cNvSpPr>
            <a:spLocks noGrp="1"/>
          </p:cNvSpPr>
          <p:nvPr>
            <p:ph type="ftr" sz="quarter" idx="11"/>
          </p:nvPr>
        </p:nvSpPr>
        <p:spPr/>
        <p:txBody>
          <a:bodyPr/>
          <a:lstStyle/>
          <a:p>
            <a:r>
              <a:rPr lang="en-US"/>
              <a:t>TFS-EA Meeting</a:t>
            </a:r>
          </a:p>
        </p:txBody>
      </p:sp>
      <p:sp>
        <p:nvSpPr>
          <p:cNvPr id="7" name="Slide Number Placeholder 6">
            <a:extLst>
              <a:ext uri="{FF2B5EF4-FFF2-40B4-BE49-F238E27FC236}">
                <a16:creationId xmlns:a16="http://schemas.microsoft.com/office/drawing/2014/main" id="{9460294E-8CC9-442B-A10C-6E6465048555}"/>
              </a:ext>
            </a:extLst>
          </p:cNvPr>
          <p:cNvSpPr>
            <a:spLocks noGrp="1"/>
          </p:cNvSpPr>
          <p:nvPr>
            <p:ph type="sldNum" sz="quarter" idx="12"/>
          </p:nvPr>
        </p:nvSpPr>
        <p:spPr/>
        <p:txBody>
          <a:bodyPr/>
          <a:lstStyle/>
          <a:p>
            <a:fld id="{45E37438-0012-6A48-B298-426123B8AE95}" type="slidenum">
              <a:rPr lang="en-US" smtClean="0"/>
              <a:t>6</a:t>
            </a:fld>
            <a:endParaRPr lang="en-US"/>
          </a:p>
        </p:txBody>
      </p:sp>
    </p:spTree>
    <p:extLst>
      <p:ext uri="{BB962C8B-B14F-4D97-AF65-F5344CB8AC3E}">
        <p14:creationId xmlns:p14="http://schemas.microsoft.com/office/powerpoint/2010/main" val="1734997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6AF6A-3FDC-7249-AFF7-B54CB1810AE7}"/>
              </a:ext>
            </a:extLst>
          </p:cNvPr>
          <p:cNvSpPr>
            <a:spLocks noGrp="1"/>
          </p:cNvSpPr>
          <p:nvPr>
            <p:ph type="title"/>
          </p:nvPr>
        </p:nvSpPr>
        <p:spPr/>
        <p:txBody>
          <a:bodyPr/>
          <a:lstStyle/>
          <a:p>
            <a:r>
              <a:rPr lang="en-US" dirty="0"/>
              <a:t>Domain Driven Design</a:t>
            </a:r>
            <a:br>
              <a:rPr lang="en-US" dirty="0"/>
            </a:br>
            <a:r>
              <a:rPr lang="en-US" dirty="0"/>
              <a:t>Overview and TFS Example </a:t>
            </a:r>
          </a:p>
        </p:txBody>
      </p:sp>
      <p:sp>
        <p:nvSpPr>
          <p:cNvPr id="3" name="Text Placeholder 2">
            <a:extLst>
              <a:ext uri="{FF2B5EF4-FFF2-40B4-BE49-F238E27FC236}">
                <a16:creationId xmlns:a16="http://schemas.microsoft.com/office/drawing/2014/main" id="{C0FD58AB-8DE9-2D48-95F1-E025D63AD98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301D32EE-2376-4792-A645-8E20E58839E4}"/>
              </a:ext>
            </a:extLst>
          </p:cNvPr>
          <p:cNvSpPr>
            <a:spLocks noGrp="1"/>
          </p:cNvSpPr>
          <p:nvPr>
            <p:ph type="dt" sz="half" idx="10"/>
          </p:nvPr>
        </p:nvSpPr>
        <p:spPr/>
        <p:txBody>
          <a:bodyPr/>
          <a:lstStyle/>
          <a:p>
            <a:r>
              <a:rPr lang="en-US"/>
              <a:t>4/10/2020</a:t>
            </a:r>
          </a:p>
        </p:txBody>
      </p:sp>
      <p:sp>
        <p:nvSpPr>
          <p:cNvPr id="5" name="Footer Placeholder 4">
            <a:extLst>
              <a:ext uri="{FF2B5EF4-FFF2-40B4-BE49-F238E27FC236}">
                <a16:creationId xmlns:a16="http://schemas.microsoft.com/office/drawing/2014/main" id="{0CFAE8A8-EFC7-4B71-B666-61EBDDA6CBC5}"/>
              </a:ext>
            </a:extLst>
          </p:cNvPr>
          <p:cNvSpPr>
            <a:spLocks noGrp="1"/>
          </p:cNvSpPr>
          <p:nvPr>
            <p:ph type="ftr" sz="quarter" idx="11"/>
          </p:nvPr>
        </p:nvSpPr>
        <p:spPr/>
        <p:txBody>
          <a:bodyPr/>
          <a:lstStyle/>
          <a:p>
            <a:r>
              <a:rPr lang="en-US"/>
              <a:t>TFS-EA Meeting</a:t>
            </a:r>
          </a:p>
        </p:txBody>
      </p:sp>
      <p:sp>
        <p:nvSpPr>
          <p:cNvPr id="6" name="Slide Number Placeholder 5">
            <a:extLst>
              <a:ext uri="{FF2B5EF4-FFF2-40B4-BE49-F238E27FC236}">
                <a16:creationId xmlns:a16="http://schemas.microsoft.com/office/drawing/2014/main" id="{152A6E32-360A-48CC-9CEA-7BB0586C7D0C}"/>
              </a:ext>
            </a:extLst>
          </p:cNvPr>
          <p:cNvSpPr>
            <a:spLocks noGrp="1"/>
          </p:cNvSpPr>
          <p:nvPr>
            <p:ph type="sldNum" sz="quarter" idx="12"/>
          </p:nvPr>
        </p:nvSpPr>
        <p:spPr/>
        <p:txBody>
          <a:bodyPr/>
          <a:lstStyle/>
          <a:p>
            <a:fld id="{45E37438-0012-6A48-B298-426123B8AE95}" type="slidenum">
              <a:rPr lang="en-US" smtClean="0"/>
              <a:t>7</a:t>
            </a:fld>
            <a:endParaRPr lang="en-US"/>
          </a:p>
        </p:txBody>
      </p:sp>
    </p:spTree>
    <p:extLst>
      <p:ext uri="{BB962C8B-B14F-4D97-AF65-F5344CB8AC3E}">
        <p14:creationId xmlns:p14="http://schemas.microsoft.com/office/powerpoint/2010/main" val="3269606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24D0-D3BB-6C4C-9B2D-41F8C8FC0D79}"/>
              </a:ext>
            </a:extLst>
          </p:cNvPr>
          <p:cNvSpPr>
            <a:spLocks noGrp="1"/>
          </p:cNvSpPr>
          <p:nvPr>
            <p:ph type="title"/>
          </p:nvPr>
        </p:nvSpPr>
        <p:spPr>
          <a:xfrm>
            <a:off x="576942" y="0"/>
            <a:ext cx="10515600" cy="1128156"/>
          </a:xfrm>
        </p:spPr>
        <p:txBody>
          <a:bodyPr/>
          <a:lstStyle/>
          <a:p>
            <a:r>
              <a:rPr lang="en-US" dirty="0"/>
              <a:t>DDD Finding Boundaries</a:t>
            </a:r>
          </a:p>
        </p:txBody>
      </p:sp>
      <p:sp>
        <p:nvSpPr>
          <p:cNvPr id="4" name="Content Placeholder 2">
            <a:extLst>
              <a:ext uri="{FF2B5EF4-FFF2-40B4-BE49-F238E27FC236}">
                <a16:creationId xmlns:a16="http://schemas.microsoft.com/office/drawing/2014/main" id="{E4FC8D38-B2C7-DC48-8E9E-64BF11B014DB}"/>
              </a:ext>
            </a:extLst>
          </p:cNvPr>
          <p:cNvSpPr txBox="1">
            <a:spLocks/>
          </p:cNvSpPr>
          <p:nvPr/>
        </p:nvSpPr>
        <p:spPr>
          <a:xfrm>
            <a:off x="625434" y="992973"/>
            <a:ext cx="11154888" cy="103267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DDD is about designing software based on models of the underlying domain. As one tries to model a larger domain, it gets progressively harder to build a single unified model. DDD deals with large models by providing decomposition categories including:</a:t>
            </a:r>
            <a:endParaRPr lang="en-US" dirty="0"/>
          </a:p>
        </p:txBody>
      </p:sp>
      <p:sp>
        <p:nvSpPr>
          <p:cNvPr id="6" name="Content Placeholder 2">
            <a:extLst>
              <a:ext uri="{FF2B5EF4-FFF2-40B4-BE49-F238E27FC236}">
                <a16:creationId xmlns:a16="http://schemas.microsoft.com/office/drawing/2014/main" id="{33C1F623-3530-5A46-8631-1DBD61E99367}"/>
              </a:ext>
            </a:extLst>
          </p:cNvPr>
          <p:cNvSpPr txBox="1">
            <a:spLocks/>
          </p:cNvSpPr>
          <p:nvPr/>
        </p:nvSpPr>
        <p:spPr>
          <a:xfrm>
            <a:off x="5245609" y="2120268"/>
            <a:ext cx="6308600" cy="36831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800"/>
              </a:spcBef>
            </a:pPr>
            <a:r>
              <a:rPr lang="en-US" sz="1800" i="1" dirty="0">
                <a:solidFill>
                  <a:srgbClr val="004B99"/>
                </a:solidFill>
              </a:rPr>
              <a:t>Domains:</a:t>
            </a:r>
            <a:r>
              <a:rPr lang="en-US" sz="1800" dirty="0">
                <a:solidFill>
                  <a:srgbClr val="004B99"/>
                </a:solidFill>
              </a:rPr>
              <a:t> </a:t>
            </a:r>
            <a:r>
              <a:rPr lang="en-US" sz="1800" dirty="0"/>
              <a:t>A Domain defines a problem area for which the software is going to provide solutions. </a:t>
            </a:r>
          </a:p>
          <a:p>
            <a:pPr>
              <a:lnSpc>
                <a:spcPct val="110000"/>
              </a:lnSpc>
              <a:spcBef>
                <a:spcPts val="800"/>
              </a:spcBef>
            </a:pPr>
            <a:r>
              <a:rPr lang="en-US" sz="1800" i="1" dirty="0">
                <a:solidFill>
                  <a:srgbClr val="004B99"/>
                </a:solidFill>
              </a:rPr>
              <a:t>Subdomains: </a:t>
            </a:r>
            <a:r>
              <a:rPr lang="en-US" sz="1800" dirty="0"/>
              <a:t>DDD recommends splitting a Domain up into smaller parts called Subdomains and furthermore suggests categorizing Subdomains into Core, Supporting and Generic for easier identification.</a:t>
            </a:r>
          </a:p>
          <a:p>
            <a:pPr>
              <a:lnSpc>
                <a:spcPct val="110000"/>
              </a:lnSpc>
              <a:spcBef>
                <a:spcPts val="800"/>
              </a:spcBef>
            </a:pPr>
            <a:r>
              <a:rPr lang="en-US" sz="1800" i="1" dirty="0">
                <a:solidFill>
                  <a:srgbClr val="004B99"/>
                </a:solidFill>
              </a:rPr>
              <a:t>Bounded Context: </a:t>
            </a:r>
            <a:r>
              <a:rPr lang="en-US" sz="1800" dirty="0"/>
              <a:t>A Bounded Context delimits the applicability of a specific model. Integration across contexts boundaries involves some translations. </a:t>
            </a:r>
          </a:p>
          <a:p>
            <a:pPr>
              <a:lnSpc>
                <a:spcPct val="110000"/>
              </a:lnSpc>
              <a:spcBef>
                <a:spcPts val="800"/>
              </a:spcBef>
            </a:pPr>
            <a:r>
              <a:rPr lang="en-US" sz="1800" i="1" dirty="0">
                <a:solidFill>
                  <a:srgbClr val="004B99"/>
                </a:solidFill>
              </a:rPr>
              <a:t>Context Map: </a:t>
            </a:r>
            <a:r>
              <a:rPr lang="en-US" sz="1800" dirty="0"/>
              <a:t>A Context Map gives a global overview of the project’s contexts and the relationships between them. </a:t>
            </a:r>
          </a:p>
        </p:txBody>
      </p:sp>
      <p:pic>
        <p:nvPicPr>
          <p:cNvPr id="3" name="Picture 2">
            <a:extLst>
              <a:ext uri="{FF2B5EF4-FFF2-40B4-BE49-F238E27FC236}">
                <a16:creationId xmlns:a16="http://schemas.microsoft.com/office/drawing/2014/main" id="{C5F135B4-1C91-A442-AC26-B3329BECCE1F}"/>
              </a:ext>
            </a:extLst>
          </p:cNvPr>
          <p:cNvPicPr>
            <a:picLocks noChangeAspect="1"/>
          </p:cNvPicPr>
          <p:nvPr/>
        </p:nvPicPr>
        <p:blipFill>
          <a:blip r:embed="rId2"/>
          <a:stretch>
            <a:fillRect/>
          </a:stretch>
        </p:blipFill>
        <p:spPr>
          <a:xfrm>
            <a:off x="737580" y="2121129"/>
            <a:ext cx="4268964" cy="37755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Date Placeholder 4">
            <a:extLst>
              <a:ext uri="{FF2B5EF4-FFF2-40B4-BE49-F238E27FC236}">
                <a16:creationId xmlns:a16="http://schemas.microsoft.com/office/drawing/2014/main" id="{092402D1-6828-46E5-AD28-97146F592B3F}"/>
              </a:ext>
            </a:extLst>
          </p:cNvPr>
          <p:cNvSpPr>
            <a:spLocks noGrp="1"/>
          </p:cNvSpPr>
          <p:nvPr>
            <p:ph type="dt" sz="half" idx="10"/>
          </p:nvPr>
        </p:nvSpPr>
        <p:spPr/>
        <p:txBody>
          <a:bodyPr/>
          <a:lstStyle/>
          <a:p>
            <a:r>
              <a:rPr lang="en-US"/>
              <a:t>4/10/2020</a:t>
            </a:r>
          </a:p>
        </p:txBody>
      </p:sp>
      <p:sp>
        <p:nvSpPr>
          <p:cNvPr id="7" name="Footer Placeholder 6">
            <a:extLst>
              <a:ext uri="{FF2B5EF4-FFF2-40B4-BE49-F238E27FC236}">
                <a16:creationId xmlns:a16="http://schemas.microsoft.com/office/drawing/2014/main" id="{A9CE5A00-DB02-4260-842E-2BC695BADEF9}"/>
              </a:ext>
            </a:extLst>
          </p:cNvPr>
          <p:cNvSpPr>
            <a:spLocks noGrp="1"/>
          </p:cNvSpPr>
          <p:nvPr>
            <p:ph type="ftr" sz="quarter" idx="11"/>
          </p:nvPr>
        </p:nvSpPr>
        <p:spPr/>
        <p:txBody>
          <a:bodyPr/>
          <a:lstStyle/>
          <a:p>
            <a:r>
              <a:rPr lang="en-US"/>
              <a:t>TFS-EA Meeting</a:t>
            </a:r>
          </a:p>
        </p:txBody>
      </p:sp>
      <p:sp>
        <p:nvSpPr>
          <p:cNvPr id="8" name="Slide Number Placeholder 7">
            <a:extLst>
              <a:ext uri="{FF2B5EF4-FFF2-40B4-BE49-F238E27FC236}">
                <a16:creationId xmlns:a16="http://schemas.microsoft.com/office/drawing/2014/main" id="{F4327689-AC68-4C85-A81D-97BC5B6C3EBA}"/>
              </a:ext>
            </a:extLst>
          </p:cNvPr>
          <p:cNvSpPr>
            <a:spLocks noGrp="1"/>
          </p:cNvSpPr>
          <p:nvPr>
            <p:ph type="sldNum" sz="quarter" idx="12"/>
          </p:nvPr>
        </p:nvSpPr>
        <p:spPr/>
        <p:txBody>
          <a:bodyPr/>
          <a:lstStyle/>
          <a:p>
            <a:fld id="{45E37438-0012-6A48-B298-426123B8AE95}" type="slidenum">
              <a:rPr lang="en-US" smtClean="0"/>
              <a:t>8</a:t>
            </a:fld>
            <a:endParaRPr lang="en-US"/>
          </a:p>
        </p:txBody>
      </p:sp>
    </p:spTree>
    <p:extLst>
      <p:ext uri="{BB962C8B-B14F-4D97-AF65-F5344CB8AC3E}">
        <p14:creationId xmlns:p14="http://schemas.microsoft.com/office/powerpoint/2010/main" val="761060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24D0-D3BB-6C4C-9B2D-41F8C8FC0D79}"/>
              </a:ext>
            </a:extLst>
          </p:cNvPr>
          <p:cNvSpPr>
            <a:spLocks noGrp="1"/>
          </p:cNvSpPr>
          <p:nvPr>
            <p:ph type="title"/>
          </p:nvPr>
        </p:nvSpPr>
        <p:spPr>
          <a:xfrm>
            <a:off x="576942" y="0"/>
            <a:ext cx="10515600" cy="1128156"/>
          </a:xfrm>
        </p:spPr>
        <p:txBody>
          <a:bodyPr/>
          <a:lstStyle/>
          <a:p>
            <a:r>
              <a:rPr lang="en-US" dirty="0"/>
              <a:t>DDD Modeling</a:t>
            </a:r>
          </a:p>
        </p:txBody>
      </p:sp>
      <p:sp>
        <p:nvSpPr>
          <p:cNvPr id="4" name="Content Placeholder 2">
            <a:extLst>
              <a:ext uri="{FF2B5EF4-FFF2-40B4-BE49-F238E27FC236}">
                <a16:creationId xmlns:a16="http://schemas.microsoft.com/office/drawing/2014/main" id="{E4FC8D38-B2C7-DC48-8E9E-64BF11B014DB}"/>
              </a:ext>
            </a:extLst>
          </p:cNvPr>
          <p:cNvSpPr txBox="1">
            <a:spLocks/>
          </p:cNvSpPr>
          <p:nvPr/>
        </p:nvSpPr>
        <p:spPr>
          <a:xfrm>
            <a:off x="625434" y="992973"/>
            <a:ext cx="11154888" cy="103267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DDD covers the general categories of objects that good object-oriented designers identify and work with. Those categories are critical elements of a good software design and include:</a:t>
            </a:r>
          </a:p>
          <a:p>
            <a:pPr marL="0" indent="0">
              <a:buNone/>
            </a:pPr>
            <a:endParaRPr lang="en-US" sz="2000" dirty="0"/>
          </a:p>
        </p:txBody>
      </p:sp>
      <p:sp>
        <p:nvSpPr>
          <p:cNvPr id="7" name="Content Placeholder 2">
            <a:extLst>
              <a:ext uri="{FF2B5EF4-FFF2-40B4-BE49-F238E27FC236}">
                <a16:creationId xmlns:a16="http://schemas.microsoft.com/office/drawing/2014/main" id="{FB8191A9-B59D-7C41-AEB9-8AE46972D7B3}"/>
              </a:ext>
            </a:extLst>
          </p:cNvPr>
          <p:cNvSpPr txBox="1">
            <a:spLocks/>
          </p:cNvSpPr>
          <p:nvPr/>
        </p:nvSpPr>
        <p:spPr>
          <a:xfrm>
            <a:off x="5501898" y="1938252"/>
            <a:ext cx="6064668" cy="430190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800"/>
              </a:spcBef>
            </a:pPr>
            <a:r>
              <a:rPr lang="en-US" sz="1800" i="1" dirty="0">
                <a:solidFill>
                  <a:srgbClr val="004B99"/>
                </a:solidFill>
              </a:rPr>
              <a:t>Entity:</a:t>
            </a:r>
            <a:r>
              <a:rPr lang="en-US" sz="1800" dirty="0">
                <a:solidFill>
                  <a:srgbClr val="004B99"/>
                </a:solidFill>
              </a:rPr>
              <a:t> </a:t>
            </a:r>
            <a:r>
              <a:rPr lang="en-US" sz="1800" dirty="0"/>
              <a:t>An Entity is an object that is distinguished by its unique identifier. </a:t>
            </a:r>
          </a:p>
          <a:p>
            <a:pPr>
              <a:lnSpc>
                <a:spcPct val="110000"/>
              </a:lnSpc>
              <a:spcBef>
                <a:spcPts val="800"/>
              </a:spcBef>
            </a:pPr>
            <a:r>
              <a:rPr lang="en-US" sz="1800" i="1" dirty="0">
                <a:solidFill>
                  <a:srgbClr val="004B99"/>
                </a:solidFill>
              </a:rPr>
              <a:t>Aggregate: </a:t>
            </a:r>
            <a:r>
              <a:rPr lang="en-US" sz="1800" dirty="0"/>
              <a:t>An Aggregate is a cluster of associated objects that are treated as a unit for the purpose of data changes. External references are restricted to the root Aggregate. Aggregates are the basic element of transfer of data storage – transactions should not cross aggregate boundaries. </a:t>
            </a:r>
          </a:p>
          <a:p>
            <a:pPr>
              <a:lnSpc>
                <a:spcPct val="110000"/>
              </a:lnSpc>
              <a:spcBef>
                <a:spcPts val="800"/>
              </a:spcBef>
            </a:pPr>
            <a:r>
              <a:rPr lang="en-US" sz="1800" i="1" dirty="0">
                <a:solidFill>
                  <a:srgbClr val="004B99"/>
                </a:solidFill>
              </a:rPr>
              <a:t>Repository:</a:t>
            </a:r>
            <a:r>
              <a:rPr lang="en-US" sz="1800" dirty="0"/>
              <a:t> A mechanism for encapsulating storage, retrieval, and search behavior which emulates a collection of objects. The Repository is the thing that "maintains the illusion" that all objects are in-memory and instantly searchable while it hides the messiness of the database implementation behind it. </a:t>
            </a:r>
          </a:p>
          <a:p>
            <a:pPr>
              <a:lnSpc>
                <a:spcPct val="110000"/>
              </a:lnSpc>
              <a:spcBef>
                <a:spcPts val="800"/>
              </a:spcBef>
            </a:pPr>
            <a:endParaRPr lang="en-US" sz="1800" dirty="0"/>
          </a:p>
        </p:txBody>
      </p:sp>
      <p:pic>
        <p:nvPicPr>
          <p:cNvPr id="9" name="Picture 8">
            <a:extLst>
              <a:ext uri="{FF2B5EF4-FFF2-40B4-BE49-F238E27FC236}">
                <a16:creationId xmlns:a16="http://schemas.microsoft.com/office/drawing/2014/main" id="{52DE52A7-994D-2945-A57C-A293CFED479C}"/>
              </a:ext>
            </a:extLst>
          </p:cNvPr>
          <p:cNvPicPr>
            <a:picLocks noChangeAspect="1"/>
          </p:cNvPicPr>
          <p:nvPr/>
        </p:nvPicPr>
        <p:blipFill>
          <a:blip r:embed="rId2"/>
          <a:stretch>
            <a:fillRect/>
          </a:stretch>
        </p:blipFill>
        <p:spPr>
          <a:xfrm>
            <a:off x="749421" y="1938252"/>
            <a:ext cx="4387928" cy="42298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4" name="Group 13">
            <a:extLst>
              <a:ext uri="{FF2B5EF4-FFF2-40B4-BE49-F238E27FC236}">
                <a16:creationId xmlns:a16="http://schemas.microsoft.com/office/drawing/2014/main" id="{8EF8A1F5-0ACE-3D4D-A579-986928FAED00}"/>
              </a:ext>
            </a:extLst>
          </p:cNvPr>
          <p:cNvGrpSpPr>
            <a:grpSpLocks noChangeAspect="1"/>
          </p:cNvGrpSpPr>
          <p:nvPr/>
        </p:nvGrpSpPr>
        <p:grpSpPr>
          <a:xfrm>
            <a:off x="2738994" y="3649915"/>
            <a:ext cx="182880" cy="182880"/>
            <a:chOff x="9918700" y="241299"/>
            <a:chExt cx="274320" cy="274320"/>
          </a:xfrm>
        </p:grpSpPr>
        <p:sp>
          <p:nvSpPr>
            <p:cNvPr id="5" name="Oval 4">
              <a:extLst>
                <a:ext uri="{FF2B5EF4-FFF2-40B4-BE49-F238E27FC236}">
                  <a16:creationId xmlns:a16="http://schemas.microsoft.com/office/drawing/2014/main" id="{B99597A3-263A-394B-AF14-D4F12C339859}"/>
                </a:ext>
              </a:extLst>
            </p:cNvPr>
            <p:cNvSpPr>
              <a:spLocks noChangeAspect="1"/>
            </p:cNvSpPr>
            <p:nvPr/>
          </p:nvSpPr>
          <p:spPr>
            <a:xfrm>
              <a:off x="9918700" y="241299"/>
              <a:ext cx="274320" cy="274320"/>
            </a:xfrm>
            <a:prstGeom prst="ellipse">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AC9AFC4-8D57-434D-8511-A4B45B87F282}"/>
                </a:ext>
              </a:extLst>
            </p:cNvPr>
            <p:cNvCxnSpPr>
              <a:cxnSpLocks/>
              <a:stCxn id="5" idx="5"/>
              <a:endCxn id="5" idx="1"/>
            </p:cNvCxnSpPr>
            <p:nvPr/>
          </p:nvCxnSpPr>
          <p:spPr>
            <a:xfrm flipH="1" flipV="1">
              <a:off x="9958873" y="281472"/>
              <a:ext cx="193974" cy="193974"/>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063195AF-982D-F34A-A9C0-9D8730366578}"/>
              </a:ext>
            </a:extLst>
          </p:cNvPr>
          <p:cNvGrpSpPr/>
          <p:nvPr/>
        </p:nvGrpSpPr>
        <p:grpSpPr>
          <a:xfrm>
            <a:off x="2327390" y="2159214"/>
            <a:ext cx="182880" cy="182880"/>
            <a:chOff x="9918700" y="241299"/>
            <a:chExt cx="274320" cy="274320"/>
          </a:xfrm>
        </p:grpSpPr>
        <p:sp>
          <p:nvSpPr>
            <p:cNvPr id="16" name="Oval 15">
              <a:extLst>
                <a:ext uri="{FF2B5EF4-FFF2-40B4-BE49-F238E27FC236}">
                  <a16:creationId xmlns:a16="http://schemas.microsoft.com/office/drawing/2014/main" id="{0B2DC386-490D-3B4A-AE3B-E09F9A7AFD04}"/>
                </a:ext>
              </a:extLst>
            </p:cNvPr>
            <p:cNvSpPr>
              <a:spLocks noChangeAspect="1"/>
            </p:cNvSpPr>
            <p:nvPr/>
          </p:nvSpPr>
          <p:spPr>
            <a:xfrm>
              <a:off x="9918700" y="241299"/>
              <a:ext cx="274320" cy="274320"/>
            </a:xfrm>
            <a:prstGeom prst="ellipse">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AB00F4C-EBDF-5F47-ABDC-E5E21FAD9C23}"/>
                </a:ext>
              </a:extLst>
            </p:cNvPr>
            <p:cNvCxnSpPr>
              <a:cxnSpLocks/>
              <a:stCxn id="16" idx="5"/>
              <a:endCxn id="16" idx="1"/>
            </p:cNvCxnSpPr>
            <p:nvPr/>
          </p:nvCxnSpPr>
          <p:spPr>
            <a:xfrm flipH="1" flipV="1">
              <a:off x="9958873" y="281472"/>
              <a:ext cx="193974" cy="193974"/>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Date Placeholder 2">
            <a:extLst>
              <a:ext uri="{FF2B5EF4-FFF2-40B4-BE49-F238E27FC236}">
                <a16:creationId xmlns:a16="http://schemas.microsoft.com/office/drawing/2014/main" id="{81E3E70E-70C0-474A-8682-B4E810832A8D}"/>
              </a:ext>
            </a:extLst>
          </p:cNvPr>
          <p:cNvSpPr>
            <a:spLocks noGrp="1"/>
          </p:cNvSpPr>
          <p:nvPr>
            <p:ph type="dt" sz="half" idx="10"/>
          </p:nvPr>
        </p:nvSpPr>
        <p:spPr/>
        <p:txBody>
          <a:bodyPr/>
          <a:lstStyle/>
          <a:p>
            <a:r>
              <a:rPr lang="en-US"/>
              <a:t>4/10/2020</a:t>
            </a:r>
          </a:p>
        </p:txBody>
      </p:sp>
      <p:sp>
        <p:nvSpPr>
          <p:cNvPr id="6" name="Footer Placeholder 5">
            <a:extLst>
              <a:ext uri="{FF2B5EF4-FFF2-40B4-BE49-F238E27FC236}">
                <a16:creationId xmlns:a16="http://schemas.microsoft.com/office/drawing/2014/main" id="{35DDFEB6-B669-440C-9313-A1E4B357D7AA}"/>
              </a:ext>
            </a:extLst>
          </p:cNvPr>
          <p:cNvSpPr>
            <a:spLocks noGrp="1"/>
          </p:cNvSpPr>
          <p:nvPr>
            <p:ph type="ftr" sz="quarter" idx="11"/>
          </p:nvPr>
        </p:nvSpPr>
        <p:spPr/>
        <p:txBody>
          <a:bodyPr/>
          <a:lstStyle/>
          <a:p>
            <a:r>
              <a:rPr lang="en-US"/>
              <a:t>TFS-EA Meeting</a:t>
            </a:r>
          </a:p>
        </p:txBody>
      </p:sp>
      <p:sp>
        <p:nvSpPr>
          <p:cNvPr id="8" name="Slide Number Placeholder 7">
            <a:extLst>
              <a:ext uri="{FF2B5EF4-FFF2-40B4-BE49-F238E27FC236}">
                <a16:creationId xmlns:a16="http://schemas.microsoft.com/office/drawing/2014/main" id="{9D756468-64A5-43F4-94CA-BC2066061D57}"/>
              </a:ext>
            </a:extLst>
          </p:cNvPr>
          <p:cNvSpPr>
            <a:spLocks noGrp="1"/>
          </p:cNvSpPr>
          <p:nvPr>
            <p:ph type="sldNum" sz="quarter" idx="12"/>
          </p:nvPr>
        </p:nvSpPr>
        <p:spPr/>
        <p:txBody>
          <a:bodyPr/>
          <a:lstStyle/>
          <a:p>
            <a:fld id="{45E37438-0012-6A48-B298-426123B8AE95}" type="slidenum">
              <a:rPr lang="en-US" smtClean="0"/>
              <a:t>9</a:t>
            </a:fld>
            <a:endParaRPr lang="en-US"/>
          </a:p>
        </p:txBody>
      </p:sp>
    </p:spTree>
    <p:extLst>
      <p:ext uri="{BB962C8B-B14F-4D97-AF65-F5344CB8AC3E}">
        <p14:creationId xmlns:p14="http://schemas.microsoft.com/office/powerpoint/2010/main" val="1761104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C765FB2269B5940A252CE04411D844B" ma:contentTypeVersion="12" ma:contentTypeDescription="Create a new document." ma:contentTypeScope="" ma:versionID="79db52a3180baae18aec3cea7242f406">
  <xsd:schema xmlns:xsd="http://www.w3.org/2001/XMLSchema" xmlns:xs="http://www.w3.org/2001/XMLSchema" xmlns:p="http://schemas.microsoft.com/office/2006/metadata/properties" xmlns:ns2="f2918a78-5ada-4baa-a12f-8019f12bbacd" xmlns:ns3="6c53b630-c855-4819-bb00-2c4a33d04d2d" targetNamespace="http://schemas.microsoft.com/office/2006/metadata/properties" ma:root="true" ma:fieldsID="156ef43342181003d9e88292d1853747" ns2:_="" ns3:_="">
    <xsd:import namespace="f2918a78-5ada-4baa-a12f-8019f12bbacd"/>
    <xsd:import namespace="6c53b630-c855-4819-bb00-2c4a33d04d2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918a78-5ada-4baa-a12f-8019f12bba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c53b630-c855-4819-bb00-2c4a33d04d2d"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2AFCCEB-9B85-4202-9D77-D22FA90904E3}"/>
</file>

<file path=customXml/itemProps2.xml><?xml version="1.0" encoding="utf-8"?>
<ds:datastoreItem xmlns:ds="http://schemas.openxmlformats.org/officeDocument/2006/customXml" ds:itemID="{22B643E5-9E76-4BB5-BCDC-CB301FB95D5A}"/>
</file>

<file path=customXml/itemProps3.xml><?xml version="1.0" encoding="utf-8"?>
<ds:datastoreItem xmlns:ds="http://schemas.openxmlformats.org/officeDocument/2006/customXml" ds:itemID="{47FE2B3F-14CB-42EC-88C4-FC8EA42E105C}"/>
</file>

<file path=docProps/app.xml><?xml version="1.0" encoding="utf-8"?>
<Properties xmlns="http://schemas.openxmlformats.org/officeDocument/2006/extended-properties" xmlns:vt="http://schemas.openxmlformats.org/officeDocument/2006/docPropsVTypes">
  <TotalTime>5376</TotalTime>
  <Words>1187</Words>
  <Application>Microsoft Office PowerPoint</Application>
  <PresentationFormat>Widescreen</PresentationFormat>
  <Paragraphs>152</Paragraphs>
  <Slides>20</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Calibri</vt:lpstr>
      <vt:lpstr>Calibri Light</vt:lpstr>
      <vt:lpstr>Times New Roman</vt:lpstr>
      <vt:lpstr>Toyota Type</vt:lpstr>
      <vt:lpstr>Wingdings</vt:lpstr>
      <vt:lpstr>Office Theme</vt:lpstr>
      <vt:lpstr>Custom Design</vt:lpstr>
      <vt:lpstr>Connect on DDD – Part II</vt:lpstr>
      <vt:lpstr>Table of Contents</vt:lpstr>
      <vt:lpstr>Background and Goals</vt:lpstr>
      <vt:lpstr>TFS Transformation to Mobility Service Provider</vt:lpstr>
      <vt:lpstr>TFS Digital ’mFin’ Architecture Playbooks</vt:lpstr>
      <vt:lpstr>Goals of this Presentation</vt:lpstr>
      <vt:lpstr>Domain Driven Design Overview and TFS Example </vt:lpstr>
      <vt:lpstr>DDD Finding Boundaries</vt:lpstr>
      <vt:lpstr>DDD Modeling</vt:lpstr>
      <vt:lpstr>Microservices Meet DDD Aggregates</vt:lpstr>
      <vt:lpstr>Example: Insurance Servicing Decomposition</vt:lpstr>
      <vt:lpstr>DDD &amp; Service Design Needs &amp; Playbooks Recommendations</vt:lpstr>
      <vt:lpstr>Organizing Services Around Business Capabilities</vt:lpstr>
      <vt:lpstr>Organizing Services Around Business Capabilities</vt:lpstr>
      <vt:lpstr>Loosely Coupled APIs</vt:lpstr>
      <vt:lpstr>Instantiation of Services Through Templating</vt:lpstr>
      <vt:lpstr>Deployment of Services in Minutes</vt:lpstr>
      <vt:lpstr>Demo Time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Slobodan Sipcic</dc:creator>
  <cp:lastModifiedBy>Slobodan Sipcic</cp:lastModifiedBy>
  <cp:revision>85</cp:revision>
  <dcterms:created xsi:type="dcterms:W3CDTF">2020-04-09T20:03:53Z</dcterms:created>
  <dcterms:modified xsi:type="dcterms:W3CDTF">2020-04-13T13:52:28Z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0x010100AC765FB2269B5940A252CE04411D844B</vt:lpwstr>
  </property>
</Properties>
</file>